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57" r:id="rId6"/>
    <p:sldId id="406" r:id="rId7"/>
    <p:sldId id="292" r:id="rId8"/>
    <p:sldId id="263" r:id="rId9"/>
    <p:sldId id="295" r:id="rId10"/>
    <p:sldId id="407" r:id="rId11"/>
    <p:sldId id="294" r:id="rId12"/>
    <p:sldId id="410" r:id="rId13"/>
    <p:sldId id="269" r:id="rId14"/>
    <p:sldId id="270"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Libre Franklin" pitchFamily="2" charset="0"/>
      <p:regular r:id="rId21"/>
      <p:bold r:id="rId22"/>
      <p:italic r:id="rId23"/>
      <p:boldItalic r:id="rId24"/>
    </p:embeddedFont>
    <p:embeddedFont>
      <p:font typeface="Libre Franklin Light" pitchFamily="2" charset="0"/>
      <p:regular r:id="rId25"/>
      <p:italic r:id="rId26"/>
    </p:embeddedFont>
    <p:embeddedFont>
      <p:font typeface="Libre Franklin Medium" pitchFamily="2" charset="0"/>
      <p:regular r:id="rId27"/>
      <p:italic r:id="rId28"/>
    </p:embeddedFont>
    <p:embeddedFont>
      <p:font typeface="Open Sauce"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862"/>
    <a:srgbClr val="D83A00"/>
    <a:srgbClr val="2ABDB0"/>
    <a:srgbClr val="3399FF"/>
    <a:srgbClr val="436485"/>
    <a:srgbClr val="D9EBFB"/>
    <a:srgbClr val="F7F7F7"/>
    <a:srgbClr val="EAEAEA"/>
    <a:srgbClr val="D1D3D5"/>
    <a:srgbClr val="91C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5" autoAdjust="0"/>
    <p:restoredTop sz="85229" autoAdjust="0"/>
  </p:normalViewPr>
  <p:slideViewPr>
    <p:cSldViewPr>
      <p:cViewPr varScale="1">
        <p:scale>
          <a:sx n="47" d="100"/>
          <a:sy n="47" d="100"/>
        </p:scale>
        <p:origin x="134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ianaMartin\AppData\Local\Microsoft\Windows\INetCache\Content.Outlook\JBDC0K8C\AGM%20-%20Revenue%20Cash%20%20Book%20Value%20Shareholder's%20Equity%20Growth%20v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Sheet1!$B$47</c:f>
              <c:strCache>
                <c:ptCount val="1"/>
                <c:pt idx="0">
                  <c:v> Recurring Revenue </c:v>
                </c:pt>
              </c:strCache>
            </c:strRef>
          </c:tx>
          <c:spPr>
            <a:solidFill>
              <a:schemeClr val="bg1">
                <a:lumMod val="95000"/>
              </a:schemeClr>
            </a:solidFill>
            <a:ln w="19050" cap="rnd">
              <a:solidFill>
                <a:schemeClr val="bg1"/>
              </a:solidFill>
              <a:round/>
            </a:ln>
            <a:effectLst>
              <a:outerShdw dist="50800" dir="5400000" algn="ctr" rotWithShape="0">
                <a:schemeClr val="bg1"/>
              </a:outerShdw>
            </a:effectLst>
          </c:spPr>
          <c:invertIfNegative val="0"/>
          <c:cat>
            <c:strRef>
              <c:f>Sheet1!$A$51:$A$57</c:f>
              <c:strCache>
                <c:ptCount val="7"/>
                <c:pt idx="0">
                  <c:v>Mar 2017</c:v>
                </c:pt>
                <c:pt idx="1">
                  <c:v>Mar 2018</c:v>
                </c:pt>
                <c:pt idx="2">
                  <c:v>Mar 2019</c:v>
                </c:pt>
                <c:pt idx="3">
                  <c:v>Mar 2020</c:v>
                </c:pt>
                <c:pt idx="4">
                  <c:v>Mar 2021</c:v>
                </c:pt>
                <c:pt idx="5">
                  <c:v>Mar 2022</c:v>
                </c:pt>
                <c:pt idx="6">
                  <c:v>Mar 2023</c:v>
                </c:pt>
              </c:strCache>
            </c:strRef>
          </c:cat>
          <c:val>
            <c:numRef>
              <c:f>Sheet1!$B$51:$B$57</c:f>
              <c:numCache>
                <c:formatCode>_-* #,##0_-;\-* #,##0_-;_-* "-"??_-;_-@_-</c:formatCode>
                <c:ptCount val="7"/>
                <c:pt idx="0">
                  <c:v>1960000</c:v>
                </c:pt>
                <c:pt idx="1">
                  <c:v>2229000</c:v>
                </c:pt>
                <c:pt idx="2">
                  <c:v>2722000</c:v>
                </c:pt>
                <c:pt idx="3">
                  <c:v>2944000</c:v>
                </c:pt>
                <c:pt idx="4">
                  <c:v>3189000</c:v>
                </c:pt>
                <c:pt idx="5">
                  <c:v>3504000</c:v>
                </c:pt>
                <c:pt idx="6">
                  <c:v>3951000</c:v>
                </c:pt>
              </c:numCache>
            </c:numRef>
          </c:val>
          <c:extLst>
            <c:ext xmlns:c16="http://schemas.microsoft.com/office/drawing/2014/chart" uri="{C3380CC4-5D6E-409C-BE32-E72D297353CC}">
              <c16:uniqueId val="{00000000-90AC-4BE5-94FD-97A3D0A5A73B}"/>
            </c:ext>
          </c:extLst>
        </c:ser>
        <c:dLbls>
          <c:showLegendKey val="0"/>
          <c:showVal val="0"/>
          <c:showCatName val="0"/>
          <c:showSerName val="0"/>
          <c:showPercent val="0"/>
          <c:showBubbleSize val="0"/>
        </c:dLbls>
        <c:gapWidth val="150"/>
        <c:overlap val="100"/>
        <c:axId val="450035368"/>
        <c:axId val="450033072"/>
      </c:barChart>
      <c:catAx>
        <c:axId val="45003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Libre Franklin" pitchFamily="2" charset="0"/>
                <a:ea typeface="+mn-ea"/>
                <a:cs typeface="+mn-cs"/>
              </a:defRPr>
            </a:pPr>
            <a:endParaRPr lang="en-US"/>
          </a:p>
        </c:txPr>
        <c:crossAx val="450033072"/>
        <c:crosses val="autoZero"/>
        <c:auto val="1"/>
        <c:lblAlgn val="ctr"/>
        <c:lblOffset val="100"/>
        <c:noMultiLvlLbl val="0"/>
      </c:catAx>
      <c:valAx>
        <c:axId val="450033072"/>
        <c:scaling>
          <c:orientation val="minMax"/>
          <c:max val="4000000"/>
          <c:min val="1000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2100" b="1" i="0" u="none" strike="noStrike" kern="1200" baseline="0">
                <a:solidFill>
                  <a:schemeClr val="bg1"/>
                </a:solidFill>
                <a:latin typeface="Libre Franklin" pitchFamily="2" charset="0"/>
                <a:ea typeface="+mn-ea"/>
                <a:cs typeface="+mn-cs"/>
              </a:defRPr>
            </a:pPr>
            <a:endParaRPr lang="en-US"/>
          </a:p>
        </c:txPr>
        <c:crossAx val="450035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Sheet1!$G$65</c:f>
              <c:strCache>
                <c:ptCount val="1"/>
                <c:pt idx="0">
                  <c:v> Book Value Per Share </c:v>
                </c:pt>
              </c:strCache>
            </c:strRef>
          </c:tx>
          <c:spPr>
            <a:solidFill>
              <a:srgbClr val="0B3862"/>
            </a:solidFill>
            <a:ln>
              <a:noFill/>
            </a:ln>
            <a:effectLst/>
          </c:spPr>
          <c:invertIfNegative val="0"/>
          <c:cat>
            <c:strRef>
              <c:f>Sheet1!$A$66:$A$75</c:f>
              <c:strCache>
                <c:ptCount val="10"/>
                <c:pt idx="0">
                  <c:v>Mar 2014</c:v>
                </c:pt>
                <c:pt idx="1">
                  <c:v>Mar 2015</c:v>
                </c:pt>
                <c:pt idx="2">
                  <c:v>Mar 2016</c:v>
                </c:pt>
                <c:pt idx="3">
                  <c:v>Mar 2017</c:v>
                </c:pt>
                <c:pt idx="4">
                  <c:v>Mar 2018</c:v>
                </c:pt>
                <c:pt idx="5">
                  <c:v>Mar 2019</c:v>
                </c:pt>
                <c:pt idx="6">
                  <c:v>Mar 2020</c:v>
                </c:pt>
                <c:pt idx="7">
                  <c:v>Mar 2021</c:v>
                </c:pt>
                <c:pt idx="8">
                  <c:v>Mar 2022</c:v>
                </c:pt>
                <c:pt idx="9">
                  <c:v>Mar 2023</c:v>
                </c:pt>
              </c:strCache>
            </c:strRef>
          </c:cat>
          <c:val>
            <c:numRef>
              <c:f>Sheet1!$G$66:$G$75</c:f>
              <c:numCache>
                <c:formatCode>_-* #,##0.0000_-;\-* #,##0.0000_-;_-* "-"??_-;_-@_-</c:formatCode>
                <c:ptCount val="10"/>
                <c:pt idx="0">
                  <c:v>-4.2671883465013371E-3</c:v>
                </c:pt>
                <c:pt idx="1">
                  <c:v>7.6048395401325875E-3</c:v>
                </c:pt>
                <c:pt idx="2">
                  <c:v>2.2641681358122022E-2</c:v>
                </c:pt>
                <c:pt idx="3">
                  <c:v>3.6364959982815831E-2</c:v>
                </c:pt>
                <c:pt idx="4" formatCode="_(* #,##0.00_);_(* \(#,##0.00\);_(* &quot;-&quot;??_);_(@_)">
                  <c:v>4.3496251340633771E-2</c:v>
                </c:pt>
                <c:pt idx="5" formatCode="_(* #,##0.00_);_(* \(#,##0.00\);_(* &quot;-&quot;??_);_(@_)">
                  <c:v>5.2499338981024039E-2</c:v>
                </c:pt>
                <c:pt idx="6" formatCode="_(* #,##0.00_);_(* \(#,##0.00\);_(* &quot;-&quot;??_);_(@_)">
                  <c:v>7.7039259884031444E-2</c:v>
                </c:pt>
                <c:pt idx="7" formatCode="_(* #,##0.00_);_(* \(#,##0.00\);_(* &quot;-&quot;??_);_(@_)">
                  <c:v>9.0410281191264485E-2</c:v>
                </c:pt>
                <c:pt idx="8">
                  <c:v>0.10649865847346855</c:v>
                </c:pt>
                <c:pt idx="9" formatCode="General">
                  <c:v>0.1366</c:v>
                </c:pt>
              </c:numCache>
            </c:numRef>
          </c:val>
          <c:extLst>
            <c:ext xmlns:c16="http://schemas.microsoft.com/office/drawing/2014/chart" uri="{C3380CC4-5D6E-409C-BE32-E72D297353CC}">
              <c16:uniqueId val="{00000000-A9B1-480B-A697-956B9E37B008}"/>
            </c:ext>
          </c:extLst>
        </c:ser>
        <c:ser>
          <c:idx val="1"/>
          <c:order val="1"/>
          <c:tx>
            <c:strRef>
              <c:f>Sheet1!$H$65</c:f>
              <c:strCache>
                <c:ptCount val="1"/>
                <c:pt idx="0">
                  <c:v> Deferred Tax Asset </c:v>
                </c:pt>
              </c:strCache>
            </c:strRef>
          </c:tx>
          <c:spPr>
            <a:solidFill>
              <a:srgbClr val="D83A00"/>
            </a:solidFill>
            <a:ln>
              <a:noFill/>
            </a:ln>
            <a:effectLst/>
          </c:spPr>
          <c:invertIfNegative val="0"/>
          <c:cat>
            <c:strRef>
              <c:f>Sheet1!$A$66:$A$75</c:f>
              <c:strCache>
                <c:ptCount val="10"/>
                <c:pt idx="0">
                  <c:v>Mar 2014</c:v>
                </c:pt>
                <c:pt idx="1">
                  <c:v>Mar 2015</c:v>
                </c:pt>
                <c:pt idx="2">
                  <c:v>Mar 2016</c:v>
                </c:pt>
                <c:pt idx="3">
                  <c:v>Mar 2017</c:v>
                </c:pt>
                <c:pt idx="4">
                  <c:v>Mar 2018</c:v>
                </c:pt>
                <c:pt idx="5">
                  <c:v>Mar 2019</c:v>
                </c:pt>
                <c:pt idx="6">
                  <c:v>Mar 2020</c:v>
                </c:pt>
                <c:pt idx="7">
                  <c:v>Mar 2021</c:v>
                </c:pt>
                <c:pt idx="8">
                  <c:v>Mar 2022</c:v>
                </c:pt>
                <c:pt idx="9">
                  <c:v>Mar 2023</c:v>
                </c:pt>
              </c:strCache>
            </c:strRef>
          </c:cat>
          <c:val>
            <c:numRef>
              <c:f>Sheet1!$H$66:$H$75</c:f>
              <c:numCache>
                <c:formatCode>General</c:formatCode>
                <c:ptCount val="10"/>
                <c:pt idx="0">
                  <c:v>0</c:v>
                </c:pt>
                <c:pt idx="1">
                  <c:v>0</c:v>
                </c:pt>
                <c:pt idx="2">
                  <c:v>0</c:v>
                </c:pt>
                <c:pt idx="3">
                  <c:v>0</c:v>
                </c:pt>
                <c:pt idx="4">
                  <c:v>0</c:v>
                </c:pt>
                <c:pt idx="5">
                  <c:v>0</c:v>
                </c:pt>
                <c:pt idx="6">
                  <c:v>0</c:v>
                </c:pt>
                <c:pt idx="7">
                  <c:v>0</c:v>
                </c:pt>
                <c:pt idx="8">
                  <c:v>0</c:v>
                </c:pt>
                <c:pt idx="9">
                  <c:v>0.1004</c:v>
                </c:pt>
              </c:numCache>
            </c:numRef>
          </c:val>
          <c:extLst>
            <c:ext xmlns:c16="http://schemas.microsoft.com/office/drawing/2014/chart" uri="{C3380CC4-5D6E-409C-BE32-E72D297353CC}">
              <c16:uniqueId val="{00000001-A9B1-480B-A697-956B9E37B008}"/>
            </c:ext>
          </c:extLst>
        </c:ser>
        <c:dLbls>
          <c:showLegendKey val="0"/>
          <c:showVal val="0"/>
          <c:showCatName val="0"/>
          <c:showSerName val="0"/>
          <c:showPercent val="0"/>
          <c:showBubbleSize val="0"/>
        </c:dLbls>
        <c:gapWidth val="150"/>
        <c:overlap val="100"/>
        <c:axId val="707082431"/>
        <c:axId val="683006143"/>
        <c:extLst>
          <c:ext xmlns:c15="http://schemas.microsoft.com/office/drawing/2012/chart" uri="{02D57815-91ED-43cb-92C2-25804820EDAC}">
            <c15:filteredBarSeries>
              <c15:ser>
                <c:idx val="2"/>
                <c:order val="2"/>
                <c:tx>
                  <c:strRef>
                    <c:extLst>
                      <c:ext uri="{02D57815-91ED-43cb-92C2-25804820EDAC}">
                        <c15:formulaRef>
                          <c15:sqref>Sheet1!$A$66</c15:sqref>
                        </c15:formulaRef>
                      </c:ext>
                    </c:extLst>
                    <c:strCache>
                      <c:ptCount val="1"/>
                      <c:pt idx="0">
                        <c:v>Mar 2014</c:v>
                      </c:pt>
                    </c:strCache>
                  </c:strRef>
                </c:tx>
                <c:spPr>
                  <a:solidFill>
                    <a:schemeClr val="accent3"/>
                  </a:solidFill>
                  <a:ln>
                    <a:noFill/>
                  </a:ln>
                  <a:effectLst/>
                </c:spPr>
                <c:invertIfNegative val="0"/>
                <c:cat>
                  <c:strRef>
                    <c:extLst>
                      <c:ext uri="{02D57815-91ED-43cb-92C2-25804820EDAC}">
                        <c15:formulaRef>
                          <c15:sqref>Sheet1!$A$66:$A$75</c15:sqref>
                        </c15:formulaRef>
                      </c:ext>
                    </c:extLst>
                    <c:strCache>
                      <c:ptCount val="10"/>
                      <c:pt idx="0">
                        <c:v>Mar 2014</c:v>
                      </c:pt>
                      <c:pt idx="1">
                        <c:v>Mar 2015</c:v>
                      </c:pt>
                      <c:pt idx="2">
                        <c:v>Mar 2016</c:v>
                      </c:pt>
                      <c:pt idx="3">
                        <c:v>Mar 2017</c:v>
                      </c:pt>
                      <c:pt idx="4">
                        <c:v>Mar 2018</c:v>
                      </c:pt>
                      <c:pt idx="5">
                        <c:v>Mar 2019</c:v>
                      </c:pt>
                      <c:pt idx="6">
                        <c:v>Mar 2020</c:v>
                      </c:pt>
                      <c:pt idx="7">
                        <c:v>Mar 2021</c:v>
                      </c:pt>
                      <c:pt idx="8">
                        <c:v>Mar 2022</c:v>
                      </c:pt>
                      <c:pt idx="9">
                        <c:v>Mar 2023</c:v>
                      </c:pt>
                    </c:strCache>
                  </c:strRef>
                </c:cat>
                <c:val>
                  <c:numRef>
                    <c:extLst>
                      <c:ext uri="{02D57815-91ED-43cb-92C2-25804820EDAC}">
                        <c15:formulaRef>
                          <c15:sqref>Sheet1!$A$67:$A$75</c15:sqref>
                        </c15:formulaRef>
                      </c:ext>
                    </c:extLst>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2-A9B1-480B-A697-956B9E37B008}"/>
                  </c:ext>
                </c:extLst>
              </c15:ser>
            </c15:filteredBarSeries>
          </c:ext>
        </c:extLst>
      </c:barChart>
      <c:catAx>
        <c:axId val="70708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Libre Franklin" pitchFamily="2" charset="0"/>
                <a:ea typeface="+mn-ea"/>
                <a:cs typeface="+mn-cs"/>
              </a:defRPr>
            </a:pPr>
            <a:endParaRPr lang="en-US"/>
          </a:p>
        </c:txPr>
        <c:crossAx val="683006143"/>
        <c:crosses val="autoZero"/>
        <c:auto val="1"/>
        <c:lblAlgn val="ctr"/>
        <c:lblOffset val="100"/>
        <c:noMultiLvlLbl val="0"/>
      </c:catAx>
      <c:valAx>
        <c:axId val="683006143"/>
        <c:scaling>
          <c:orientation val="minMax"/>
        </c:scaling>
        <c:delete val="0"/>
        <c:axPos val="l"/>
        <c:majorGridlines>
          <c:spPr>
            <a:ln w="9525" cap="flat" cmpd="sng" algn="ctr">
              <a:solidFill>
                <a:schemeClr val="tx1">
                  <a:lumMod val="15000"/>
                  <a:lumOff val="85000"/>
                </a:schemeClr>
              </a:solidFill>
              <a:round/>
            </a:ln>
            <a:effectLst/>
          </c:spPr>
        </c:majorGridlines>
        <c:numFmt formatCode="_-* #,##0.0000_-;\-* #,##0.0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solidFill>
                <a:latin typeface="Libre Franklin" pitchFamily="2" charset="0"/>
                <a:ea typeface="+mn-ea"/>
                <a:cs typeface="+mn-cs"/>
              </a:defRPr>
            </a:pPr>
            <a:endParaRPr lang="en-US"/>
          </a:p>
        </c:txPr>
        <c:crossAx val="7070824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Libre Frankli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87886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999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57751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71833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CA" b="1" dirty="0"/>
              <a:t>38% CAGR without DTA effect; 47% with DTA</a:t>
            </a: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12964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64441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29867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2572" r="32572"/>
          <a:stretch>
            <a:fillRect/>
          </a:stretch>
        </p:blipFill>
        <p:spPr>
          <a:xfrm>
            <a:off x="0" y="0"/>
            <a:ext cx="5740380" cy="10287000"/>
          </a:xfrm>
          <a:prstGeom prst="rect">
            <a:avLst/>
          </a:prstGeom>
        </p:spPr>
      </p:pic>
      <p:sp>
        <p:nvSpPr>
          <p:cNvPr id="3" name="TextBox 3"/>
          <p:cNvSpPr txBox="1"/>
          <p:nvPr/>
        </p:nvSpPr>
        <p:spPr>
          <a:xfrm>
            <a:off x="6280484" y="2534114"/>
            <a:ext cx="7994135" cy="984571"/>
          </a:xfrm>
          <a:prstGeom prst="rect">
            <a:avLst/>
          </a:prstGeom>
        </p:spPr>
        <p:txBody>
          <a:bodyPr lIns="0" tIns="0" rIns="0" bIns="0" rtlCol="0" anchor="t">
            <a:spAutoFit/>
          </a:bodyPr>
          <a:lstStyle/>
          <a:p>
            <a:pPr>
              <a:lnSpc>
                <a:spcPts val="7863"/>
              </a:lnSpc>
            </a:pPr>
            <a:r>
              <a:rPr lang="en-US" sz="6000" dirty="0">
                <a:solidFill>
                  <a:srgbClr val="000000"/>
                </a:solidFill>
                <a:latin typeface="Libre Franklin" pitchFamily="2" charset="0"/>
              </a:rPr>
              <a:t>Agenda</a:t>
            </a:r>
          </a:p>
        </p:txBody>
      </p:sp>
      <p:sp>
        <p:nvSpPr>
          <p:cNvPr id="4" name="TextBox 4"/>
          <p:cNvSpPr txBox="1"/>
          <p:nvPr/>
        </p:nvSpPr>
        <p:spPr>
          <a:xfrm>
            <a:off x="13475377" y="1331760"/>
            <a:ext cx="3783923" cy="331757"/>
          </a:xfrm>
          <a:prstGeom prst="rect">
            <a:avLst/>
          </a:prstGeom>
        </p:spPr>
        <p:txBody>
          <a:bodyPr lIns="0" tIns="0" rIns="0" bIns="0" rtlCol="0" anchor="t">
            <a:spAutoFit/>
          </a:bodyPr>
          <a:lstStyle/>
          <a:p>
            <a:pPr algn="r">
              <a:lnSpc>
                <a:spcPts val="2800"/>
              </a:lnSpc>
            </a:pPr>
            <a:r>
              <a:rPr lang="en-US" sz="2000" dirty="0">
                <a:solidFill>
                  <a:srgbClr val="000000"/>
                </a:solidFill>
                <a:latin typeface="Libre Franklin Light"/>
              </a:rPr>
              <a:t>2023</a:t>
            </a:r>
          </a:p>
        </p:txBody>
      </p:sp>
      <p:sp>
        <p:nvSpPr>
          <p:cNvPr id="5" name="TextBox 5"/>
          <p:cNvSpPr txBox="1"/>
          <p:nvPr/>
        </p:nvSpPr>
        <p:spPr>
          <a:xfrm>
            <a:off x="6280484" y="1331760"/>
            <a:ext cx="5634705" cy="346075"/>
          </a:xfrm>
          <a:prstGeom prst="rect">
            <a:avLst/>
          </a:prstGeom>
        </p:spPr>
        <p:txBody>
          <a:bodyPr lIns="0" tIns="0" rIns="0" bIns="0" rtlCol="0" anchor="t">
            <a:spAutoFit/>
          </a:bodyPr>
          <a:lstStyle/>
          <a:p>
            <a:pPr>
              <a:lnSpc>
                <a:spcPts val="2800"/>
              </a:lnSpc>
            </a:pPr>
            <a:r>
              <a:rPr lang="en-US" sz="2000" dirty="0">
                <a:solidFill>
                  <a:srgbClr val="000000"/>
                </a:solidFill>
                <a:latin typeface="Libre Franklin Light"/>
              </a:rPr>
              <a:t>Annual &amp; Special Meeting of Shareholders </a:t>
            </a:r>
          </a:p>
        </p:txBody>
      </p:sp>
      <p:sp>
        <p:nvSpPr>
          <p:cNvPr id="6" name="AutoShape 6"/>
          <p:cNvSpPr/>
          <p:nvPr/>
        </p:nvSpPr>
        <p:spPr>
          <a:xfrm>
            <a:off x="6280484" y="1028700"/>
            <a:ext cx="10978816" cy="0"/>
          </a:xfrm>
          <a:prstGeom prst="line">
            <a:avLst/>
          </a:prstGeom>
          <a:ln w="9525" cap="flat">
            <a:solidFill>
              <a:srgbClr val="BFBFBF"/>
            </a:solidFill>
            <a:prstDash val="solid"/>
            <a:headEnd type="none" w="sm" len="sm"/>
            <a:tailEnd type="none" w="sm" len="sm"/>
          </a:ln>
        </p:spPr>
        <p:txBody>
          <a:bodyPr/>
          <a:lstStyle/>
          <a:p>
            <a:endParaRPr lang="en-US"/>
          </a:p>
        </p:txBody>
      </p:sp>
      <p:sp>
        <p:nvSpPr>
          <p:cNvPr id="7" name="AutoShape 7"/>
          <p:cNvSpPr/>
          <p:nvPr/>
        </p:nvSpPr>
        <p:spPr>
          <a:xfrm>
            <a:off x="6280484" y="2013492"/>
            <a:ext cx="10978816" cy="0"/>
          </a:xfrm>
          <a:prstGeom prst="line">
            <a:avLst/>
          </a:prstGeom>
          <a:ln w="9525" cap="flat">
            <a:solidFill>
              <a:srgbClr val="BFBFBF"/>
            </a:solidFill>
            <a:prstDash val="solid"/>
            <a:headEnd type="none" w="sm" len="sm"/>
            <a:tailEnd type="none" w="sm" len="sm"/>
          </a:ln>
        </p:spPr>
        <p:txBody>
          <a:bodyPr/>
          <a:lstStyle/>
          <a:p>
            <a:endParaRPr lang="en-US"/>
          </a:p>
        </p:txBody>
      </p:sp>
      <p:sp>
        <p:nvSpPr>
          <p:cNvPr id="8" name="TextBox 8"/>
          <p:cNvSpPr txBox="1"/>
          <p:nvPr/>
        </p:nvSpPr>
        <p:spPr>
          <a:xfrm>
            <a:off x="6280484" y="5507610"/>
            <a:ext cx="7994135" cy="984571"/>
          </a:xfrm>
          <a:prstGeom prst="rect">
            <a:avLst/>
          </a:prstGeom>
        </p:spPr>
        <p:txBody>
          <a:bodyPr lIns="0" tIns="0" rIns="0" bIns="0" rtlCol="0" anchor="t">
            <a:spAutoFit/>
          </a:bodyPr>
          <a:lstStyle/>
          <a:p>
            <a:pPr>
              <a:lnSpc>
                <a:spcPts val="7863"/>
              </a:lnSpc>
            </a:pPr>
            <a:r>
              <a:rPr lang="en-US" sz="6000" dirty="0">
                <a:solidFill>
                  <a:srgbClr val="000000"/>
                </a:solidFill>
                <a:latin typeface="Libre Franklin" pitchFamily="2" charset="0"/>
              </a:rPr>
              <a:t>Details:</a:t>
            </a:r>
          </a:p>
        </p:txBody>
      </p:sp>
      <p:sp>
        <p:nvSpPr>
          <p:cNvPr id="9" name="TextBox 9"/>
          <p:cNvSpPr txBox="1"/>
          <p:nvPr/>
        </p:nvSpPr>
        <p:spPr>
          <a:xfrm>
            <a:off x="6280484" y="6596955"/>
            <a:ext cx="5634705" cy="3105530"/>
          </a:xfrm>
          <a:prstGeom prst="rect">
            <a:avLst/>
          </a:prstGeom>
        </p:spPr>
        <p:txBody>
          <a:bodyPr wrap="square" lIns="0" tIns="0" rIns="0" bIns="0" rtlCol="0" anchor="t">
            <a:spAutoFit/>
          </a:bodyPr>
          <a:lstStyle/>
          <a:p>
            <a:r>
              <a:rPr lang="en-US" sz="2000" b="0" i="0" u="none" strike="noStrike" dirty="0">
                <a:solidFill>
                  <a:srgbClr val="000000"/>
                </a:solidFill>
                <a:effectLst/>
                <a:latin typeface="Libre Franklin" pitchFamily="2" charset="0"/>
              </a:rPr>
              <a:t>(1)Annual and Special Meeting Called to Order</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(2)Appointment of Secretary</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(3)Appointment of Scrutineer</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(4)Notice of Annual and Special Meeting </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(5)Scrutineer’s Report on Attendance</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(6)Meeting Regularly Constituted</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(7)Voting Explanation</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(8)Annual Report for the Year Ended March 31, 2023</a:t>
            </a:r>
            <a:endParaRPr lang="en-US" sz="2000" dirty="0">
              <a:solidFill>
                <a:srgbClr val="000000"/>
              </a:solidFill>
              <a:effectLst/>
              <a:latin typeface="Libre Franklin" pitchFamily="2" charset="0"/>
            </a:endParaRPr>
          </a:p>
          <a:p>
            <a:pPr>
              <a:lnSpc>
                <a:spcPts val="2902"/>
              </a:lnSpc>
            </a:pPr>
            <a:endParaRPr lang="en-US" sz="1813" dirty="0">
              <a:solidFill>
                <a:srgbClr val="000000"/>
              </a:solidFill>
              <a:latin typeface="Libre Franklin Medium"/>
            </a:endParaRPr>
          </a:p>
        </p:txBody>
      </p:sp>
      <p:sp>
        <p:nvSpPr>
          <p:cNvPr id="10" name="TextBox 10"/>
          <p:cNvSpPr txBox="1"/>
          <p:nvPr/>
        </p:nvSpPr>
        <p:spPr>
          <a:xfrm>
            <a:off x="12302950" y="6596955"/>
            <a:ext cx="4956350" cy="3058979"/>
          </a:xfrm>
          <a:prstGeom prst="rect">
            <a:avLst/>
          </a:prstGeom>
        </p:spPr>
        <p:txBody>
          <a:bodyPr wrap="square" lIns="0" tIns="0" rIns="0" bIns="0" rtlCol="0" anchor="t">
            <a:spAutoFit/>
          </a:bodyPr>
          <a:lstStyle/>
          <a:p>
            <a:r>
              <a:rPr lang="en-US" sz="2000" b="0" i="0" u="none" strike="noStrike" dirty="0">
                <a:solidFill>
                  <a:srgbClr val="000000"/>
                </a:solidFill>
                <a:effectLst/>
                <a:latin typeface="Libre Franklin" pitchFamily="2" charset="0"/>
              </a:rPr>
              <a:t>(9)Nomination for Directors</a:t>
            </a:r>
          </a:p>
          <a:p>
            <a:r>
              <a:rPr lang="en-US" sz="2000" b="0" i="0" u="none" strike="noStrike" dirty="0">
                <a:solidFill>
                  <a:srgbClr val="000000"/>
                </a:solidFill>
                <a:effectLst/>
                <a:latin typeface="Libre Franklin" pitchFamily="2" charset="0"/>
              </a:rPr>
              <a:t>(10) Election of Directors Resolution</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(11) Appointment of Auditors Resolution</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(12) Re-Approval of Employee Stock Option Plan</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(13) Other Business </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(14) Conclusion of Meeting</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(15) Management Presentation</a:t>
            </a:r>
            <a:endParaRPr lang="en-US" sz="2000" dirty="0">
              <a:solidFill>
                <a:srgbClr val="000000"/>
              </a:solidFill>
              <a:effectLst/>
              <a:latin typeface="Libre Franklin" pitchFamily="2" charset="0"/>
            </a:endParaRPr>
          </a:p>
          <a:p>
            <a:r>
              <a:rPr lang="en-US" sz="2000" b="0" i="0" u="none" strike="noStrike" dirty="0">
                <a:solidFill>
                  <a:srgbClr val="000000"/>
                </a:solidFill>
                <a:effectLst/>
                <a:latin typeface="Libre Franklin" pitchFamily="2" charset="0"/>
              </a:rPr>
              <a:t>(16) Question and Answer Session</a:t>
            </a:r>
            <a:endParaRPr lang="en-US" sz="2000" dirty="0">
              <a:solidFill>
                <a:srgbClr val="000000"/>
              </a:solidFill>
              <a:effectLst/>
              <a:latin typeface="Libre Franklin" pitchFamily="2" charset="0"/>
            </a:endParaRPr>
          </a:p>
          <a:p>
            <a:pPr>
              <a:lnSpc>
                <a:spcPts val="2902"/>
              </a:lnSpc>
            </a:pPr>
            <a:endParaRPr lang="en-US" sz="322" dirty="0">
              <a:solidFill>
                <a:srgbClr val="000000"/>
              </a:solidFill>
              <a:latin typeface="Libre Franklin Medium"/>
            </a:endParaRPr>
          </a:p>
        </p:txBody>
      </p:sp>
      <p:sp>
        <p:nvSpPr>
          <p:cNvPr id="11" name="TextBox 11"/>
          <p:cNvSpPr txBox="1"/>
          <p:nvPr/>
        </p:nvSpPr>
        <p:spPr>
          <a:xfrm>
            <a:off x="6778003" y="3892075"/>
            <a:ext cx="1449107" cy="1823128"/>
          </a:xfrm>
          <a:prstGeom prst="rect">
            <a:avLst/>
          </a:prstGeom>
        </p:spPr>
        <p:txBody>
          <a:bodyPr lIns="0" tIns="0" rIns="0" bIns="0" rtlCol="0" anchor="t">
            <a:spAutoFit/>
          </a:bodyPr>
          <a:lstStyle/>
          <a:p>
            <a:pPr>
              <a:lnSpc>
                <a:spcPts val="2902"/>
              </a:lnSpc>
            </a:pPr>
            <a:r>
              <a:rPr lang="en-US" sz="1813" b="1" dirty="0">
                <a:solidFill>
                  <a:srgbClr val="000000"/>
                </a:solidFill>
                <a:latin typeface="Libre Franklin" pitchFamily="2" charset="0"/>
              </a:rPr>
              <a:t>DATE: </a:t>
            </a:r>
          </a:p>
          <a:p>
            <a:pPr>
              <a:lnSpc>
                <a:spcPts val="2902"/>
              </a:lnSpc>
            </a:pPr>
            <a:r>
              <a:rPr lang="en-US" sz="1813" b="1" dirty="0">
                <a:solidFill>
                  <a:srgbClr val="000000"/>
                </a:solidFill>
                <a:latin typeface="Libre Franklin" pitchFamily="2" charset="0"/>
              </a:rPr>
              <a:t>TIME: </a:t>
            </a:r>
          </a:p>
          <a:p>
            <a:pPr>
              <a:lnSpc>
                <a:spcPts val="2902"/>
              </a:lnSpc>
            </a:pPr>
            <a:r>
              <a:rPr lang="en-US" sz="1813" b="1" dirty="0">
                <a:solidFill>
                  <a:srgbClr val="000000"/>
                </a:solidFill>
                <a:latin typeface="Libre Franklin" pitchFamily="2" charset="0"/>
              </a:rPr>
              <a:t>CHAIR:</a:t>
            </a:r>
          </a:p>
          <a:p>
            <a:pPr>
              <a:lnSpc>
                <a:spcPts val="2902"/>
              </a:lnSpc>
            </a:pPr>
            <a:endParaRPr lang="en-US" sz="1813" dirty="0">
              <a:solidFill>
                <a:srgbClr val="000000"/>
              </a:solidFill>
              <a:latin typeface="Libre Franklin Medium"/>
            </a:endParaRPr>
          </a:p>
          <a:p>
            <a:pPr>
              <a:lnSpc>
                <a:spcPts val="2902"/>
              </a:lnSpc>
            </a:pPr>
            <a:endParaRPr lang="en-US" sz="1813" dirty="0">
              <a:solidFill>
                <a:srgbClr val="000000"/>
              </a:solidFill>
              <a:latin typeface="Libre Franklin Medium"/>
            </a:endParaRPr>
          </a:p>
        </p:txBody>
      </p:sp>
      <p:sp>
        <p:nvSpPr>
          <p:cNvPr id="12" name="TextBox 12"/>
          <p:cNvSpPr txBox="1"/>
          <p:nvPr/>
        </p:nvSpPr>
        <p:spPr>
          <a:xfrm>
            <a:off x="8514381" y="3899120"/>
            <a:ext cx="5170546" cy="2195024"/>
          </a:xfrm>
          <a:prstGeom prst="rect">
            <a:avLst/>
          </a:prstGeom>
        </p:spPr>
        <p:txBody>
          <a:bodyPr lIns="0" tIns="0" rIns="0" bIns="0" rtlCol="0" anchor="t">
            <a:spAutoFit/>
          </a:bodyPr>
          <a:lstStyle/>
          <a:p>
            <a:pPr>
              <a:lnSpc>
                <a:spcPts val="2902"/>
              </a:lnSpc>
            </a:pPr>
            <a:r>
              <a:rPr lang="en-US" sz="1813">
                <a:solidFill>
                  <a:srgbClr val="000000"/>
                </a:solidFill>
                <a:latin typeface="Libre Franklin" pitchFamily="2" charset="0"/>
              </a:rPr>
              <a:t>September 20, 2023</a:t>
            </a:r>
            <a:endParaRPr lang="en-US" sz="1813" dirty="0">
              <a:solidFill>
                <a:srgbClr val="000000"/>
              </a:solidFill>
              <a:latin typeface="Libre Franklin" pitchFamily="2" charset="0"/>
            </a:endParaRPr>
          </a:p>
          <a:p>
            <a:pPr>
              <a:lnSpc>
                <a:spcPts val="2902"/>
              </a:lnSpc>
            </a:pPr>
            <a:r>
              <a:rPr lang="en-US" sz="1813" dirty="0">
                <a:solidFill>
                  <a:srgbClr val="000000"/>
                </a:solidFill>
                <a:latin typeface="Libre Franklin" pitchFamily="2" charset="0"/>
              </a:rPr>
              <a:t>10:00 a.m. EST</a:t>
            </a:r>
          </a:p>
          <a:p>
            <a:pPr>
              <a:lnSpc>
                <a:spcPts val="2902"/>
              </a:lnSpc>
            </a:pPr>
            <a:r>
              <a:rPr lang="en-US" sz="1813" dirty="0">
                <a:solidFill>
                  <a:srgbClr val="000000"/>
                </a:solidFill>
                <a:latin typeface="Libre Franklin" pitchFamily="2" charset="0"/>
              </a:rPr>
              <a:t>Vernon Lobo</a:t>
            </a:r>
          </a:p>
          <a:p>
            <a:pPr>
              <a:lnSpc>
                <a:spcPts val="2902"/>
              </a:lnSpc>
            </a:pPr>
            <a:endParaRPr lang="en-US" sz="1813" dirty="0">
              <a:solidFill>
                <a:srgbClr val="000000"/>
              </a:solidFill>
              <a:latin typeface="Libre Franklin Medium"/>
            </a:endParaRPr>
          </a:p>
          <a:p>
            <a:pPr>
              <a:lnSpc>
                <a:spcPts val="2902"/>
              </a:lnSpc>
            </a:pPr>
            <a:endParaRPr lang="en-US" sz="1813" dirty="0">
              <a:solidFill>
                <a:srgbClr val="000000"/>
              </a:solidFill>
              <a:latin typeface="Libre Franklin Medium"/>
            </a:endParaRPr>
          </a:p>
          <a:p>
            <a:pPr>
              <a:lnSpc>
                <a:spcPts val="2902"/>
              </a:lnSpc>
            </a:pPr>
            <a:endParaRPr lang="en-US" sz="1813" dirty="0">
              <a:solidFill>
                <a:srgbClr val="000000"/>
              </a:solidFill>
              <a:latin typeface="Libre Franklin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246519"/>
            <a:ext cx="5758132" cy="864658"/>
          </a:xfrm>
          <a:prstGeom prst="rect">
            <a:avLst/>
          </a:prstGeom>
        </p:spPr>
        <p:txBody>
          <a:bodyPr lIns="0" tIns="0" rIns="0" bIns="0" rtlCol="0" anchor="t">
            <a:spAutoFit/>
          </a:bodyPr>
          <a:lstStyle/>
          <a:p>
            <a:pPr>
              <a:lnSpc>
                <a:spcPts val="6600"/>
              </a:lnSpc>
            </a:pPr>
            <a:r>
              <a:rPr lang="en-US" sz="6000" dirty="0">
                <a:solidFill>
                  <a:srgbClr val="000000"/>
                </a:solidFill>
                <a:latin typeface="Libre Franklin" pitchFamily="2" charset="0"/>
              </a:rPr>
              <a:t>Choosing AirIQ</a:t>
            </a:r>
          </a:p>
        </p:txBody>
      </p:sp>
      <p:sp>
        <p:nvSpPr>
          <p:cNvPr id="3" name="TextBox 3"/>
          <p:cNvSpPr txBox="1"/>
          <p:nvPr/>
        </p:nvSpPr>
        <p:spPr>
          <a:xfrm>
            <a:off x="12854514" y="5585412"/>
            <a:ext cx="4644553" cy="745140"/>
          </a:xfrm>
          <a:prstGeom prst="rect">
            <a:avLst/>
          </a:prstGeom>
        </p:spPr>
        <p:txBody>
          <a:bodyPr lIns="0" tIns="0" rIns="0" bIns="0" rtlCol="0" anchor="t">
            <a:spAutoFit/>
          </a:bodyPr>
          <a:lstStyle/>
          <a:p>
            <a:pPr marL="496570" lvl="1" indent="-248285">
              <a:lnSpc>
                <a:spcPts val="2990"/>
              </a:lnSpc>
              <a:buFont typeface="Arial"/>
              <a:buChar char="•"/>
            </a:pPr>
            <a:r>
              <a:rPr lang="en-US" sz="2300" b="1" dirty="0">
                <a:solidFill>
                  <a:srgbClr val="000000"/>
                </a:solidFill>
                <a:latin typeface="Libre Franklin" pitchFamily="2" charset="0"/>
              </a:rPr>
              <a:t>Significant increase in book value per share</a:t>
            </a:r>
          </a:p>
        </p:txBody>
      </p:sp>
      <p:sp>
        <p:nvSpPr>
          <p:cNvPr id="4" name="TextBox 4"/>
          <p:cNvSpPr txBox="1"/>
          <p:nvPr/>
        </p:nvSpPr>
        <p:spPr>
          <a:xfrm>
            <a:off x="8261944" y="5568642"/>
            <a:ext cx="4188288" cy="1129861"/>
          </a:xfrm>
          <a:prstGeom prst="rect">
            <a:avLst/>
          </a:prstGeom>
        </p:spPr>
        <p:txBody>
          <a:bodyPr lIns="0" tIns="0" rIns="0" bIns="0" rtlCol="0" anchor="t">
            <a:spAutoFit/>
          </a:bodyPr>
          <a:lstStyle/>
          <a:p>
            <a:pPr marL="496570" lvl="1" indent="-248285">
              <a:lnSpc>
                <a:spcPts val="2990"/>
              </a:lnSpc>
              <a:buFont typeface="Arial"/>
              <a:buChar char="•"/>
            </a:pPr>
            <a:r>
              <a:rPr lang="en-US" sz="2300" b="1" dirty="0">
                <a:solidFill>
                  <a:srgbClr val="000000"/>
                </a:solidFill>
                <a:latin typeface="Libre Franklin" pitchFamily="2" charset="0"/>
              </a:rPr>
              <a:t>Consistent EBITDA and Net Income Profitability</a:t>
            </a:r>
          </a:p>
          <a:p>
            <a:pPr>
              <a:lnSpc>
                <a:spcPts val="2990"/>
              </a:lnSpc>
            </a:pPr>
            <a:endParaRPr lang="en-US" sz="2300" dirty="0">
              <a:solidFill>
                <a:srgbClr val="000000"/>
              </a:solidFill>
              <a:latin typeface="Libre Franklin" pitchFamily="2" charset="0"/>
            </a:endParaRPr>
          </a:p>
        </p:txBody>
      </p:sp>
      <p:sp>
        <p:nvSpPr>
          <p:cNvPr id="5" name="TextBox 5"/>
          <p:cNvSpPr txBox="1"/>
          <p:nvPr/>
        </p:nvSpPr>
        <p:spPr>
          <a:xfrm>
            <a:off x="8261944" y="4023877"/>
            <a:ext cx="4188288" cy="1129861"/>
          </a:xfrm>
          <a:prstGeom prst="rect">
            <a:avLst/>
          </a:prstGeom>
        </p:spPr>
        <p:txBody>
          <a:bodyPr lIns="0" tIns="0" rIns="0" bIns="0" rtlCol="0" anchor="t">
            <a:spAutoFit/>
          </a:bodyPr>
          <a:lstStyle/>
          <a:p>
            <a:pPr marL="496570" lvl="1" indent="-248285">
              <a:lnSpc>
                <a:spcPts val="2990"/>
              </a:lnSpc>
              <a:buFont typeface="Arial"/>
              <a:buChar char="•"/>
            </a:pPr>
            <a:r>
              <a:rPr lang="en-US" sz="2300" dirty="0">
                <a:solidFill>
                  <a:srgbClr val="000000"/>
                </a:solidFill>
                <a:latin typeface="Libre Franklin" pitchFamily="2" charset="0"/>
              </a:rPr>
              <a:t> </a:t>
            </a:r>
            <a:r>
              <a:rPr lang="en-US" sz="2300" b="1" dirty="0">
                <a:solidFill>
                  <a:srgbClr val="000000"/>
                </a:solidFill>
                <a:latin typeface="Libre Franklin" pitchFamily="2" charset="0"/>
              </a:rPr>
              <a:t>Predictable/high margin and growing recurring revenues</a:t>
            </a:r>
          </a:p>
        </p:txBody>
      </p:sp>
      <p:sp>
        <p:nvSpPr>
          <p:cNvPr id="7" name="TextBox 7"/>
          <p:cNvSpPr txBox="1"/>
          <p:nvPr/>
        </p:nvSpPr>
        <p:spPr>
          <a:xfrm>
            <a:off x="12854514" y="3976926"/>
            <a:ext cx="4404786" cy="1514582"/>
          </a:xfrm>
          <a:prstGeom prst="rect">
            <a:avLst/>
          </a:prstGeom>
        </p:spPr>
        <p:txBody>
          <a:bodyPr lIns="0" tIns="0" rIns="0" bIns="0" rtlCol="0" anchor="t">
            <a:spAutoFit/>
          </a:bodyPr>
          <a:lstStyle/>
          <a:p>
            <a:pPr marL="496570" lvl="1" indent="-248285">
              <a:lnSpc>
                <a:spcPts val="2990"/>
              </a:lnSpc>
              <a:buFont typeface="Arial"/>
              <a:buChar char="•"/>
            </a:pPr>
            <a:r>
              <a:rPr lang="en-US" sz="2300" b="1" dirty="0">
                <a:solidFill>
                  <a:srgbClr val="000000"/>
                </a:solidFill>
                <a:latin typeface="Libre Franklin" pitchFamily="2" charset="0"/>
              </a:rPr>
              <a:t>Significant cash balance for potential acquisitions and share buybacks</a:t>
            </a:r>
          </a:p>
          <a:p>
            <a:pPr>
              <a:lnSpc>
                <a:spcPts val="2990"/>
              </a:lnSpc>
            </a:pPr>
            <a:endParaRPr lang="en-US" sz="2300" dirty="0">
              <a:solidFill>
                <a:srgbClr val="000000"/>
              </a:solidFill>
              <a:latin typeface="Libre Franklin" pitchFamily="2" charset="0"/>
            </a:endParaRPr>
          </a:p>
        </p:txBody>
      </p:sp>
      <p:sp>
        <p:nvSpPr>
          <p:cNvPr id="9" name="AutoShape 9"/>
          <p:cNvSpPr/>
          <p:nvPr/>
        </p:nvSpPr>
        <p:spPr>
          <a:xfrm>
            <a:off x="8261944" y="5153738"/>
            <a:ext cx="8997356" cy="0"/>
          </a:xfrm>
          <a:prstGeom prst="line">
            <a:avLst/>
          </a:prstGeom>
          <a:ln w="9525" cap="flat">
            <a:solidFill>
              <a:srgbClr val="BFBFBF"/>
            </a:solidFill>
            <a:prstDash val="solid"/>
            <a:headEnd type="none" w="sm" len="sm"/>
            <a:tailEnd type="none" w="sm" len="sm"/>
          </a:ln>
        </p:spPr>
        <p:txBody>
          <a:bodyPr/>
          <a:lstStyle/>
          <a:p>
            <a:endParaRPr lang="en-US"/>
          </a:p>
        </p:txBody>
      </p:sp>
      <p:sp>
        <p:nvSpPr>
          <p:cNvPr id="10" name="AutoShape 10"/>
          <p:cNvSpPr/>
          <p:nvPr/>
        </p:nvSpPr>
        <p:spPr>
          <a:xfrm>
            <a:off x="8261944" y="6762226"/>
            <a:ext cx="8917802" cy="0"/>
          </a:xfrm>
          <a:prstGeom prst="line">
            <a:avLst/>
          </a:prstGeom>
          <a:ln w="9525" cap="flat">
            <a:solidFill>
              <a:srgbClr val="BFBFBF"/>
            </a:solidFill>
            <a:prstDash val="solid"/>
            <a:headEnd type="none" w="sm" len="sm"/>
            <a:tailEnd type="none" w="sm" len="sm"/>
          </a:ln>
        </p:spPr>
        <p:txBody>
          <a:bodyPr/>
          <a:lstStyle/>
          <a:p>
            <a:endParaRPr lang="en-US"/>
          </a:p>
        </p:txBody>
      </p:sp>
      <p:sp>
        <p:nvSpPr>
          <p:cNvPr id="11" name="AutoShape 11"/>
          <p:cNvSpPr/>
          <p:nvPr/>
        </p:nvSpPr>
        <p:spPr>
          <a:xfrm>
            <a:off x="8261944" y="8370713"/>
            <a:ext cx="8917802" cy="0"/>
          </a:xfrm>
          <a:prstGeom prst="line">
            <a:avLst/>
          </a:prstGeom>
          <a:ln w="9525" cap="flat">
            <a:solidFill>
              <a:srgbClr val="BFBFBF"/>
            </a:solidFill>
            <a:prstDash val="solid"/>
            <a:headEnd type="none" w="sm" len="sm"/>
            <a:tailEnd type="none" w="sm" len="sm"/>
          </a:ln>
        </p:spPr>
        <p:txBody>
          <a:bodyPr/>
          <a:lstStyle/>
          <a:p>
            <a:endParaRPr lang="en-US"/>
          </a:p>
        </p:txBody>
      </p:sp>
      <p:sp>
        <p:nvSpPr>
          <p:cNvPr id="12" name="AutoShape 12"/>
          <p:cNvSpPr/>
          <p:nvPr/>
        </p:nvSpPr>
        <p:spPr>
          <a:xfrm>
            <a:off x="1028700" y="1028700"/>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13" name="AutoShape 13"/>
          <p:cNvSpPr/>
          <p:nvPr/>
        </p:nvSpPr>
        <p:spPr>
          <a:xfrm>
            <a:off x="1028700" y="2023017"/>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14" name="TextBox 14"/>
          <p:cNvSpPr txBox="1"/>
          <p:nvPr/>
        </p:nvSpPr>
        <p:spPr>
          <a:xfrm>
            <a:off x="13475377" y="1331760"/>
            <a:ext cx="3783923" cy="331757"/>
          </a:xfrm>
          <a:prstGeom prst="rect">
            <a:avLst/>
          </a:prstGeom>
        </p:spPr>
        <p:txBody>
          <a:bodyPr lIns="0" tIns="0" rIns="0" bIns="0" rtlCol="0" anchor="t">
            <a:spAutoFit/>
          </a:bodyPr>
          <a:lstStyle/>
          <a:p>
            <a:pPr algn="r">
              <a:lnSpc>
                <a:spcPts val="2800"/>
              </a:lnSpc>
            </a:pPr>
            <a:r>
              <a:rPr lang="en-US" sz="2000" dirty="0">
                <a:solidFill>
                  <a:srgbClr val="000000"/>
                </a:solidFill>
                <a:latin typeface="Libre Franklin Light"/>
              </a:rPr>
              <a:t>2023</a:t>
            </a:r>
          </a:p>
        </p:txBody>
      </p:sp>
      <p:sp>
        <p:nvSpPr>
          <p:cNvPr id="15" name="TextBox 15"/>
          <p:cNvSpPr txBox="1"/>
          <p:nvPr/>
        </p:nvSpPr>
        <p:spPr>
          <a:xfrm>
            <a:off x="1028700" y="1331760"/>
            <a:ext cx="7583275" cy="346075"/>
          </a:xfrm>
          <a:prstGeom prst="rect">
            <a:avLst/>
          </a:prstGeom>
        </p:spPr>
        <p:txBody>
          <a:bodyPr lIns="0" tIns="0" rIns="0" bIns="0" rtlCol="0" anchor="t">
            <a:spAutoFit/>
          </a:bodyPr>
          <a:lstStyle/>
          <a:p>
            <a:pPr>
              <a:lnSpc>
                <a:spcPts val="2800"/>
              </a:lnSpc>
            </a:pPr>
            <a:r>
              <a:rPr lang="en-US" sz="2000">
                <a:solidFill>
                  <a:srgbClr val="000000"/>
                </a:solidFill>
                <a:latin typeface="Libre Franklin Light"/>
              </a:rPr>
              <a:t>AirIQ Inc. Proven Leaders in IoT Asset Tracking Solutions</a:t>
            </a:r>
          </a:p>
        </p:txBody>
      </p:sp>
      <p:sp>
        <p:nvSpPr>
          <p:cNvPr id="16" name="TextBox 5">
            <a:extLst>
              <a:ext uri="{FF2B5EF4-FFF2-40B4-BE49-F238E27FC236}">
                <a16:creationId xmlns:a16="http://schemas.microsoft.com/office/drawing/2014/main" id="{B38D4E9A-5CF4-44A7-AA04-65209539E67D}"/>
              </a:ext>
            </a:extLst>
          </p:cNvPr>
          <p:cNvSpPr txBox="1"/>
          <p:nvPr/>
        </p:nvSpPr>
        <p:spPr>
          <a:xfrm>
            <a:off x="8229315" y="7008292"/>
            <a:ext cx="4220917" cy="1129861"/>
          </a:xfrm>
          <a:prstGeom prst="rect">
            <a:avLst/>
          </a:prstGeom>
        </p:spPr>
        <p:txBody>
          <a:bodyPr wrap="square" lIns="0" tIns="0" rIns="0" bIns="0" rtlCol="0" anchor="t">
            <a:spAutoFit/>
          </a:bodyPr>
          <a:lstStyle/>
          <a:p>
            <a:pPr marL="496570" lvl="1" indent="-248285">
              <a:lnSpc>
                <a:spcPts val="2990"/>
              </a:lnSpc>
              <a:buFont typeface="Arial"/>
              <a:buChar char="•"/>
            </a:pPr>
            <a:r>
              <a:rPr lang="en-US" sz="2300" b="1" dirty="0">
                <a:solidFill>
                  <a:srgbClr val="000000"/>
                </a:solidFill>
                <a:latin typeface="Libre Franklin" pitchFamily="2" charset="0"/>
              </a:rPr>
              <a:t>Undervalued stock providing upside opportunity for investors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go&#10;&#10;Description automatically generated">
            <a:extLst>
              <a:ext uri="{FF2B5EF4-FFF2-40B4-BE49-F238E27FC236}">
                <a16:creationId xmlns:a16="http://schemas.microsoft.com/office/drawing/2014/main" id="{FF7BED63-E13A-4BEF-B615-C1EF10BAD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95065"/>
            <a:ext cx="8839200" cy="8682435"/>
          </a:xfrm>
          <a:prstGeom prst="rect">
            <a:avLst/>
          </a:prstGeom>
        </p:spPr>
      </p:pic>
      <p:sp>
        <p:nvSpPr>
          <p:cNvPr id="11" name="TextBox 11"/>
          <p:cNvSpPr txBox="1"/>
          <p:nvPr/>
        </p:nvSpPr>
        <p:spPr>
          <a:xfrm>
            <a:off x="10972801" y="5143500"/>
            <a:ext cx="6286500" cy="846386"/>
          </a:xfrm>
          <a:prstGeom prst="rect">
            <a:avLst/>
          </a:prstGeom>
        </p:spPr>
        <p:txBody>
          <a:bodyPr wrap="square" lIns="0" tIns="0" rIns="0" bIns="0" rtlCol="0" anchor="t">
            <a:spAutoFit/>
          </a:bodyPr>
          <a:lstStyle/>
          <a:p>
            <a:pPr>
              <a:lnSpc>
                <a:spcPts val="6600"/>
              </a:lnSpc>
            </a:pPr>
            <a:r>
              <a:rPr lang="en-US" sz="6000" dirty="0">
                <a:solidFill>
                  <a:srgbClr val="000000"/>
                </a:solidFill>
                <a:latin typeface="Libre Franklin" pitchFamily="2" charset="0"/>
              </a:rPr>
              <a:t>QUESTIONS</a:t>
            </a:r>
          </a:p>
        </p:txBody>
      </p:sp>
      <p:sp>
        <p:nvSpPr>
          <p:cNvPr id="14" name="AutoShape 12">
            <a:extLst>
              <a:ext uri="{FF2B5EF4-FFF2-40B4-BE49-F238E27FC236}">
                <a16:creationId xmlns:a16="http://schemas.microsoft.com/office/drawing/2014/main" id="{11D4117F-F1E2-414E-9D92-4E818A9668D7}"/>
              </a:ext>
            </a:extLst>
          </p:cNvPr>
          <p:cNvSpPr/>
          <p:nvPr/>
        </p:nvSpPr>
        <p:spPr>
          <a:xfrm>
            <a:off x="1028700" y="1028700"/>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15" name="AutoShape 13">
            <a:extLst>
              <a:ext uri="{FF2B5EF4-FFF2-40B4-BE49-F238E27FC236}">
                <a16:creationId xmlns:a16="http://schemas.microsoft.com/office/drawing/2014/main" id="{5CFA6DF0-AFAF-4184-8153-98B23DB43448}"/>
              </a:ext>
            </a:extLst>
          </p:cNvPr>
          <p:cNvSpPr/>
          <p:nvPr/>
        </p:nvSpPr>
        <p:spPr>
          <a:xfrm>
            <a:off x="1028700" y="2023017"/>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16" name="TextBox 14">
            <a:extLst>
              <a:ext uri="{FF2B5EF4-FFF2-40B4-BE49-F238E27FC236}">
                <a16:creationId xmlns:a16="http://schemas.microsoft.com/office/drawing/2014/main" id="{AF4AF2D5-226C-424B-A850-CF3E503E4077}"/>
              </a:ext>
            </a:extLst>
          </p:cNvPr>
          <p:cNvSpPr txBox="1"/>
          <p:nvPr/>
        </p:nvSpPr>
        <p:spPr>
          <a:xfrm>
            <a:off x="13475377" y="1331760"/>
            <a:ext cx="3783923" cy="331757"/>
          </a:xfrm>
          <a:prstGeom prst="rect">
            <a:avLst/>
          </a:prstGeom>
        </p:spPr>
        <p:txBody>
          <a:bodyPr lIns="0" tIns="0" rIns="0" bIns="0" rtlCol="0" anchor="t">
            <a:spAutoFit/>
          </a:bodyPr>
          <a:lstStyle/>
          <a:p>
            <a:pPr algn="r">
              <a:lnSpc>
                <a:spcPts val="2800"/>
              </a:lnSpc>
            </a:pPr>
            <a:r>
              <a:rPr lang="en-US" sz="2000" dirty="0">
                <a:solidFill>
                  <a:srgbClr val="000000"/>
                </a:solidFill>
                <a:latin typeface="Libre Franklin Light"/>
              </a:rPr>
              <a:t>2023</a:t>
            </a:r>
          </a:p>
        </p:txBody>
      </p:sp>
      <p:sp>
        <p:nvSpPr>
          <p:cNvPr id="17" name="TextBox 15">
            <a:extLst>
              <a:ext uri="{FF2B5EF4-FFF2-40B4-BE49-F238E27FC236}">
                <a16:creationId xmlns:a16="http://schemas.microsoft.com/office/drawing/2014/main" id="{8B060A38-032F-4A55-9514-CD3BED667D84}"/>
              </a:ext>
            </a:extLst>
          </p:cNvPr>
          <p:cNvSpPr txBox="1"/>
          <p:nvPr/>
        </p:nvSpPr>
        <p:spPr>
          <a:xfrm>
            <a:off x="1028700" y="1331760"/>
            <a:ext cx="7583275" cy="346075"/>
          </a:xfrm>
          <a:prstGeom prst="rect">
            <a:avLst/>
          </a:prstGeom>
        </p:spPr>
        <p:txBody>
          <a:bodyPr lIns="0" tIns="0" rIns="0" bIns="0" rtlCol="0" anchor="t">
            <a:spAutoFit/>
          </a:bodyPr>
          <a:lstStyle/>
          <a:p>
            <a:pPr>
              <a:lnSpc>
                <a:spcPts val="2800"/>
              </a:lnSpc>
            </a:pPr>
            <a:r>
              <a:rPr lang="en-US" sz="2000" dirty="0">
                <a:solidFill>
                  <a:srgbClr val="000000"/>
                </a:solidFill>
                <a:latin typeface="Libre Franklin Light"/>
              </a:rPr>
              <a:t>AirIQ Inc. Proven Leaders in IoT Asset Tracking Solutions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386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193" r="26193"/>
          <a:stretch>
            <a:fillRect/>
          </a:stretch>
        </p:blipFill>
        <p:spPr>
          <a:xfrm>
            <a:off x="13389978" y="0"/>
            <a:ext cx="4898022" cy="10287000"/>
          </a:xfrm>
          <a:prstGeom prst="rect">
            <a:avLst/>
          </a:prstGeom>
        </p:spPr>
      </p:pic>
      <p:sp>
        <p:nvSpPr>
          <p:cNvPr id="3" name="AutoShape 3"/>
          <p:cNvSpPr/>
          <p:nvPr/>
        </p:nvSpPr>
        <p:spPr>
          <a:xfrm>
            <a:off x="1028700" y="2429307"/>
            <a:ext cx="4446467" cy="0"/>
          </a:xfrm>
          <a:prstGeom prst="line">
            <a:avLst/>
          </a:prstGeom>
          <a:ln w="9525" cap="flat">
            <a:solidFill>
              <a:srgbClr val="FFFFFF"/>
            </a:solidFill>
            <a:prstDash val="solid"/>
            <a:headEnd type="none" w="sm" len="sm"/>
            <a:tailEnd type="none" w="sm" len="sm"/>
          </a:ln>
        </p:spPr>
        <p:txBody>
          <a:bodyPr/>
          <a:lstStyle/>
          <a:p>
            <a:endParaRPr lang="en-US"/>
          </a:p>
        </p:txBody>
      </p:sp>
      <p:pic>
        <p:nvPicPr>
          <p:cNvPr id="4" name="Picture 4"/>
          <p:cNvPicPr>
            <a:picLocks noChangeAspect="1"/>
          </p:cNvPicPr>
          <p:nvPr/>
        </p:nvPicPr>
        <p:blipFill>
          <a:blip r:embed="rId3"/>
          <a:srcRect/>
          <a:stretch>
            <a:fillRect/>
          </a:stretch>
        </p:blipFill>
        <p:spPr>
          <a:xfrm>
            <a:off x="699095" y="3276789"/>
            <a:ext cx="10280195" cy="4280081"/>
          </a:xfrm>
          <a:prstGeom prst="rect">
            <a:avLst/>
          </a:prstGeom>
        </p:spPr>
      </p:pic>
      <p:sp>
        <p:nvSpPr>
          <p:cNvPr id="5" name="TextBox 5"/>
          <p:cNvSpPr txBox="1"/>
          <p:nvPr/>
        </p:nvSpPr>
        <p:spPr>
          <a:xfrm>
            <a:off x="699095" y="7070740"/>
            <a:ext cx="8596107" cy="474489"/>
          </a:xfrm>
          <a:prstGeom prst="rect">
            <a:avLst/>
          </a:prstGeom>
        </p:spPr>
        <p:txBody>
          <a:bodyPr lIns="0" tIns="0" rIns="0" bIns="0" rtlCol="0" anchor="t">
            <a:spAutoFit/>
          </a:bodyPr>
          <a:lstStyle/>
          <a:p>
            <a:pPr>
              <a:lnSpc>
                <a:spcPts val="3723"/>
              </a:lnSpc>
            </a:pPr>
            <a:r>
              <a:rPr lang="en-US" sz="3385" dirty="0">
                <a:solidFill>
                  <a:srgbClr val="F6F6F6"/>
                </a:solidFill>
                <a:latin typeface="Libre Franklin" pitchFamily="2" charset="0"/>
              </a:rPr>
              <a:t>Annual &amp; Special Meeting of Shareholders</a:t>
            </a:r>
          </a:p>
        </p:txBody>
      </p:sp>
      <p:sp>
        <p:nvSpPr>
          <p:cNvPr id="6" name="TextBox 6"/>
          <p:cNvSpPr txBox="1"/>
          <p:nvPr/>
        </p:nvSpPr>
        <p:spPr>
          <a:xfrm>
            <a:off x="1074207" y="2001239"/>
            <a:ext cx="5402793" cy="418042"/>
          </a:xfrm>
          <a:prstGeom prst="rect">
            <a:avLst/>
          </a:prstGeom>
        </p:spPr>
        <p:txBody>
          <a:bodyPr lIns="0" tIns="0" rIns="0" bIns="0" rtlCol="0" anchor="t">
            <a:spAutoFit/>
          </a:bodyPr>
          <a:lstStyle/>
          <a:p>
            <a:pPr>
              <a:lnSpc>
                <a:spcPts val="3500"/>
              </a:lnSpc>
            </a:pPr>
            <a:r>
              <a:rPr lang="en-US" sz="2500" b="1" dirty="0">
                <a:solidFill>
                  <a:srgbClr val="F6F6F6"/>
                </a:solidFill>
                <a:latin typeface="Libre Franklin" pitchFamily="2" charset="0"/>
              </a:rPr>
              <a:t>SEPTEMBER 2023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324100"/>
            <a:ext cx="15773400" cy="1196572"/>
          </a:xfrm>
        </p:spPr>
        <p:txBody>
          <a:bodyPr anchor="t">
            <a:normAutofit/>
          </a:bodyPr>
          <a:lstStyle/>
          <a:p>
            <a:r>
              <a:rPr lang="en-CA" sz="6000" dirty="0">
                <a:latin typeface="Libre Franklin" pitchFamily="2" charset="0"/>
                <a:cs typeface="Times New Roman" panose="02020603050405020304" pitchFamily="18" charset="0"/>
              </a:rPr>
              <a:t>Disclaimer</a:t>
            </a:r>
          </a:p>
        </p:txBody>
      </p:sp>
      <p:sp>
        <p:nvSpPr>
          <p:cNvPr id="8" name="Content Placeholder 2"/>
          <p:cNvSpPr>
            <a:spLocks noGrp="1"/>
          </p:cNvSpPr>
          <p:nvPr>
            <p:ph idx="1"/>
          </p:nvPr>
        </p:nvSpPr>
        <p:spPr>
          <a:xfrm>
            <a:off x="2309283" y="3821754"/>
            <a:ext cx="13997517" cy="5436546"/>
          </a:xfrm>
        </p:spPr>
        <p:txBody>
          <a:bodyPr>
            <a:noAutofit/>
          </a:bodyPr>
          <a:lstStyle/>
          <a:p>
            <a:pPr marL="0" indent="0" algn="ctr" defTabSz="1828754">
              <a:buNone/>
            </a:pPr>
            <a:r>
              <a:rPr lang="en-US" sz="2800" b="1" dirty="0">
                <a:solidFill>
                  <a:srgbClr val="0B3862"/>
                </a:solidFill>
                <a:latin typeface="Libre Franklin" pitchFamily="2" charset="0"/>
              </a:rPr>
              <a:t>This presentation contains historical and forward-looking statements. The forward-looking statements involve risks and uncertainties. Forward looking statements appearing in this presentation represent management’s current estimates and these may change significantly as new information comes to hand. </a:t>
            </a:r>
          </a:p>
          <a:p>
            <a:pPr marL="0" indent="0" algn="ctr" defTabSz="1828754">
              <a:buNone/>
            </a:pPr>
            <a:endParaRPr lang="en-US" sz="2800" b="1" dirty="0">
              <a:solidFill>
                <a:srgbClr val="0B3862"/>
              </a:solidFill>
              <a:latin typeface="Libre Franklin" pitchFamily="2" charset="0"/>
            </a:endParaRPr>
          </a:p>
          <a:p>
            <a:pPr marL="0" indent="0" algn="ctr" defTabSz="1828754">
              <a:buNone/>
            </a:pPr>
            <a:r>
              <a:rPr lang="en-US" sz="2800" b="1" dirty="0">
                <a:solidFill>
                  <a:srgbClr val="0B3862"/>
                </a:solidFill>
                <a:latin typeface="Libre Franklin" pitchFamily="2" charset="0"/>
              </a:rPr>
              <a:t>The information contained in this presentation has been obtained by AirIQ Inc. from its own records and from other sources believed to be reliable, however no representation or warranty is made as to its accuracy or completeness. Reference should be made to the Company’s most recent Annual Report filed with Canadian securities regulatory authorities (and available at www</a:t>
            </a:r>
            <a:r>
              <a:rPr lang="en-US" sz="2800" b="1">
                <a:solidFill>
                  <a:srgbClr val="0B3862"/>
                </a:solidFill>
                <a:latin typeface="Libre Franklin" pitchFamily="2" charset="0"/>
              </a:rPr>
              <a:t>.sedarplus.ca) </a:t>
            </a:r>
            <a:r>
              <a:rPr lang="en-US" sz="2800" b="1" dirty="0">
                <a:solidFill>
                  <a:srgbClr val="0B3862"/>
                </a:solidFill>
                <a:latin typeface="Libre Franklin" pitchFamily="2" charset="0"/>
              </a:rPr>
              <a:t>for a description of the major risk factors.</a:t>
            </a:r>
          </a:p>
        </p:txBody>
      </p:sp>
      <p:sp>
        <p:nvSpPr>
          <p:cNvPr id="3" name="AutoShape 106">
            <a:extLst>
              <a:ext uri="{FF2B5EF4-FFF2-40B4-BE49-F238E27FC236}">
                <a16:creationId xmlns:a16="http://schemas.microsoft.com/office/drawing/2014/main" id="{E95635C1-3C5F-888D-FCDC-EDB8C11A6BD2}"/>
              </a:ext>
            </a:extLst>
          </p:cNvPr>
          <p:cNvSpPr/>
          <p:nvPr/>
        </p:nvSpPr>
        <p:spPr>
          <a:xfrm>
            <a:off x="1028700" y="1028700"/>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4" name="AutoShape 107">
            <a:extLst>
              <a:ext uri="{FF2B5EF4-FFF2-40B4-BE49-F238E27FC236}">
                <a16:creationId xmlns:a16="http://schemas.microsoft.com/office/drawing/2014/main" id="{EC941FB9-8A16-0219-B366-11A48D437075}"/>
              </a:ext>
            </a:extLst>
          </p:cNvPr>
          <p:cNvSpPr/>
          <p:nvPr/>
        </p:nvSpPr>
        <p:spPr>
          <a:xfrm>
            <a:off x="1028700" y="2023017"/>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6" name="TextBox 108">
            <a:extLst>
              <a:ext uri="{FF2B5EF4-FFF2-40B4-BE49-F238E27FC236}">
                <a16:creationId xmlns:a16="http://schemas.microsoft.com/office/drawing/2014/main" id="{B2693C84-BD20-010D-49AA-AA7FAFE0B597}"/>
              </a:ext>
            </a:extLst>
          </p:cNvPr>
          <p:cNvSpPr txBox="1"/>
          <p:nvPr/>
        </p:nvSpPr>
        <p:spPr>
          <a:xfrm>
            <a:off x="13475377" y="1331760"/>
            <a:ext cx="3783923" cy="331757"/>
          </a:xfrm>
          <a:prstGeom prst="rect">
            <a:avLst/>
          </a:prstGeom>
        </p:spPr>
        <p:txBody>
          <a:bodyPr lIns="0" tIns="0" rIns="0" bIns="0" rtlCol="0" anchor="t">
            <a:spAutoFit/>
          </a:body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ibre Franklin Light"/>
                <a:ea typeface="+mn-ea"/>
                <a:cs typeface="+mn-cs"/>
              </a:rPr>
              <a:t>2023</a:t>
            </a:r>
          </a:p>
        </p:txBody>
      </p:sp>
      <p:sp>
        <p:nvSpPr>
          <p:cNvPr id="9" name="TextBox 109">
            <a:extLst>
              <a:ext uri="{FF2B5EF4-FFF2-40B4-BE49-F238E27FC236}">
                <a16:creationId xmlns:a16="http://schemas.microsoft.com/office/drawing/2014/main" id="{E2D6D370-6AD8-4DE8-20F1-6CA43B22FBC8}"/>
              </a:ext>
            </a:extLst>
          </p:cNvPr>
          <p:cNvSpPr txBox="1"/>
          <p:nvPr/>
        </p:nvSpPr>
        <p:spPr>
          <a:xfrm>
            <a:off x="1028700" y="1331760"/>
            <a:ext cx="7583275" cy="346075"/>
          </a:xfrm>
          <a:prstGeom prst="rect">
            <a:avLst/>
          </a:prstGeom>
        </p:spPr>
        <p:txBody>
          <a:bodyPr lIns="0" tIns="0" rIns="0" bIns="0" rtlCol="0" anchor="t">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Libre Franklin Light"/>
                <a:ea typeface="+mn-ea"/>
                <a:cs typeface="+mn-cs"/>
              </a:rPr>
              <a:t>AirIQ Inc. Proven Leaders in IoT Asset Tracking Solutions</a:t>
            </a:r>
          </a:p>
        </p:txBody>
      </p:sp>
    </p:spTree>
    <p:extLst>
      <p:ext uri="{BB962C8B-B14F-4D97-AF65-F5344CB8AC3E}">
        <p14:creationId xmlns:p14="http://schemas.microsoft.com/office/powerpoint/2010/main" val="246221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3862"/>
        </a:solidFill>
        <a:effectLst/>
      </p:bgPr>
    </p:bg>
    <p:spTree>
      <p:nvGrpSpPr>
        <p:cNvPr id="1" name=""/>
        <p:cNvGrpSpPr/>
        <p:nvPr/>
      </p:nvGrpSpPr>
      <p:grpSpPr>
        <a:xfrm>
          <a:off x="0" y="0"/>
          <a:ext cx="0" cy="0"/>
          <a:chOff x="0" y="0"/>
          <a:chExt cx="0" cy="0"/>
        </a:xfrm>
      </p:grpSpPr>
      <p:sp>
        <p:nvSpPr>
          <p:cNvPr id="4" name="AutoShape 4"/>
          <p:cNvSpPr/>
          <p:nvPr/>
        </p:nvSpPr>
        <p:spPr>
          <a:xfrm>
            <a:off x="1028700" y="1028700"/>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5" name="AutoShape 5"/>
          <p:cNvSpPr/>
          <p:nvPr/>
        </p:nvSpPr>
        <p:spPr>
          <a:xfrm>
            <a:off x="1028700" y="2013492"/>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10" name="TextBox 10"/>
          <p:cNvSpPr txBox="1"/>
          <p:nvPr/>
        </p:nvSpPr>
        <p:spPr>
          <a:xfrm>
            <a:off x="1028700" y="4352573"/>
            <a:ext cx="6609034" cy="2769989"/>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6F6F6"/>
                </a:solidFill>
                <a:effectLst/>
                <a:uLnTx/>
                <a:uFillTx/>
                <a:latin typeface="Libre Franklin" pitchFamily="2" charset="0"/>
                <a:ea typeface="+mn-ea"/>
                <a:cs typeface="+mn-cs"/>
              </a:rPr>
              <a:t>Accomplishments of Fiscal Year March 31, 2023</a:t>
            </a:r>
          </a:p>
        </p:txBody>
      </p:sp>
      <p:sp>
        <p:nvSpPr>
          <p:cNvPr id="11" name="TextBox 11"/>
          <p:cNvSpPr txBox="1"/>
          <p:nvPr/>
        </p:nvSpPr>
        <p:spPr>
          <a:xfrm>
            <a:off x="13475377" y="1331760"/>
            <a:ext cx="3783923" cy="331757"/>
          </a:xfrm>
          <a:prstGeom prst="rect">
            <a:avLst/>
          </a:prstGeom>
        </p:spPr>
        <p:txBody>
          <a:bodyPr lIns="0" tIns="0" rIns="0" bIns="0" rtlCol="0" anchor="t">
            <a:spAutoFit/>
          </a:body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6F6F6"/>
                </a:solidFill>
                <a:effectLst/>
                <a:uLnTx/>
                <a:uFillTx/>
                <a:latin typeface="Libre Franklin Light"/>
                <a:ea typeface="+mn-ea"/>
                <a:cs typeface="+mn-cs"/>
              </a:rPr>
              <a:t>2023</a:t>
            </a:r>
          </a:p>
        </p:txBody>
      </p:sp>
      <p:sp>
        <p:nvSpPr>
          <p:cNvPr id="22" name="TextBox 22"/>
          <p:cNvSpPr txBox="1"/>
          <p:nvPr/>
        </p:nvSpPr>
        <p:spPr>
          <a:xfrm>
            <a:off x="1028700" y="1331760"/>
            <a:ext cx="7583275" cy="346075"/>
          </a:xfrm>
          <a:prstGeom prst="rect">
            <a:avLst/>
          </a:prstGeom>
        </p:spPr>
        <p:txBody>
          <a:bodyPr lIns="0" tIns="0" rIns="0" bIns="0" rtlCol="0" anchor="t">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Libre Franklin Light"/>
                <a:ea typeface="+mn-ea"/>
                <a:cs typeface="+mn-cs"/>
              </a:rPr>
              <a:t>AirIQ Inc. Proven Leaders in IoT Asset Tracking Solutions</a:t>
            </a:r>
          </a:p>
        </p:txBody>
      </p:sp>
      <p:sp>
        <p:nvSpPr>
          <p:cNvPr id="18" name="AutoShape 7">
            <a:extLst>
              <a:ext uri="{FF2B5EF4-FFF2-40B4-BE49-F238E27FC236}">
                <a16:creationId xmlns:a16="http://schemas.microsoft.com/office/drawing/2014/main" id="{ED5185A3-DE95-4094-9091-AE80943DD362}"/>
              </a:ext>
            </a:extLst>
          </p:cNvPr>
          <p:cNvSpPr/>
          <p:nvPr/>
        </p:nvSpPr>
        <p:spPr>
          <a:xfrm>
            <a:off x="9950648" y="3609486"/>
            <a:ext cx="6762919" cy="0"/>
          </a:xfrm>
          <a:prstGeom prst="line">
            <a:avLst/>
          </a:prstGeom>
          <a:ln w="9525" cap="flat">
            <a:solidFill>
              <a:srgbClr val="BFBFBF"/>
            </a:solidFill>
            <a:prstDash val="solid"/>
            <a:headEnd type="none" w="sm" len="sm"/>
            <a:tailEnd type="none" w="sm" len="sm"/>
          </a:ln>
        </p:spPr>
        <p:txBody>
          <a:bodyPr/>
          <a:lstStyle/>
          <a:p>
            <a:endParaRPr lang="en-US"/>
          </a:p>
        </p:txBody>
      </p:sp>
      <p:sp>
        <p:nvSpPr>
          <p:cNvPr id="19" name="AutoShape 8">
            <a:extLst>
              <a:ext uri="{FF2B5EF4-FFF2-40B4-BE49-F238E27FC236}">
                <a16:creationId xmlns:a16="http://schemas.microsoft.com/office/drawing/2014/main" id="{1F203F5F-DFA4-407D-80AA-663B10A6BB1F}"/>
              </a:ext>
            </a:extLst>
          </p:cNvPr>
          <p:cNvSpPr/>
          <p:nvPr/>
        </p:nvSpPr>
        <p:spPr>
          <a:xfrm>
            <a:off x="9950648" y="4732294"/>
            <a:ext cx="6762919" cy="0"/>
          </a:xfrm>
          <a:prstGeom prst="line">
            <a:avLst/>
          </a:prstGeom>
          <a:ln w="9525" cap="flat">
            <a:solidFill>
              <a:srgbClr val="BFBFBF"/>
            </a:solidFill>
            <a:prstDash val="solid"/>
            <a:headEnd type="none" w="sm" len="sm"/>
            <a:tailEnd type="none" w="sm" len="sm"/>
          </a:ln>
        </p:spPr>
        <p:txBody>
          <a:bodyPr/>
          <a:lstStyle/>
          <a:p>
            <a:endParaRPr lang="en-US"/>
          </a:p>
        </p:txBody>
      </p:sp>
      <p:pic>
        <p:nvPicPr>
          <p:cNvPr id="23" name="Picture 14">
            <a:extLst>
              <a:ext uri="{FF2B5EF4-FFF2-40B4-BE49-F238E27FC236}">
                <a16:creationId xmlns:a16="http://schemas.microsoft.com/office/drawing/2014/main" id="{EFE1B367-B005-46CB-9EBB-83BBA9E28A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6711" y="2857500"/>
            <a:ext cx="390689" cy="390689"/>
          </a:xfrm>
          <a:prstGeom prst="rect">
            <a:avLst/>
          </a:prstGeom>
        </p:spPr>
      </p:pic>
      <p:sp>
        <p:nvSpPr>
          <p:cNvPr id="24" name="TextBox 15">
            <a:extLst>
              <a:ext uri="{FF2B5EF4-FFF2-40B4-BE49-F238E27FC236}">
                <a16:creationId xmlns:a16="http://schemas.microsoft.com/office/drawing/2014/main" id="{06347B07-D3AF-4800-8FA5-D2A56C000A77}"/>
              </a:ext>
            </a:extLst>
          </p:cNvPr>
          <p:cNvSpPr txBox="1"/>
          <p:nvPr/>
        </p:nvSpPr>
        <p:spPr>
          <a:xfrm>
            <a:off x="9982200" y="2863191"/>
            <a:ext cx="7543800" cy="668516"/>
          </a:xfrm>
          <a:prstGeom prst="rect">
            <a:avLst/>
          </a:prstGeom>
        </p:spPr>
        <p:txBody>
          <a:bodyPr wrap="square" lIns="0" tIns="0" rIns="0" bIns="0" rtlCol="0" anchor="t">
            <a:spAutoFit/>
          </a:bodyPr>
          <a:lstStyle/>
          <a:p>
            <a:pPr marL="0" marR="0" lvl="0" indent="0" algn="l" defTabSz="914400" rtl="0" eaLnBrk="1" fontAlgn="auto" latinLnBrk="0" hangingPunct="1">
              <a:lnSpc>
                <a:spcPts val="247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6F6F6"/>
                </a:solidFill>
                <a:effectLst/>
                <a:uLnTx/>
                <a:uFillTx/>
                <a:latin typeface="Libre Franklin" pitchFamily="2" charset="0"/>
                <a:ea typeface="+mn-ea"/>
                <a:cs typeface="+mn-cs"/>
              </a:rPr>
              <a:t>13% increase in recurring revenue to nearly $3.9 million</a:t>
            </a:r>
          </a:p>
          <a:p>
            <a:pPr marL="0" marR="0" lvl="0" indent="0" algn="l" defTabSz="914400" rtl="0" eaLnBrk="1" fontAlgn="auto" latinLnBrk="0" hangingPunct="1">
              <a:lnSpc>
                <a:spcPts val="2990"/>
              </a:lnSpc>
              <a:spcBef>
                <a:spcPts val="0"/>
              </a:spcBef>
              <a:spcAft>
                <a:spcPts val="0"/>
              </a:spcAft>
              <a:buClrTx/>
              <a:buSzTx/>
              <a:buFontTx/>
              <a:buNone/>
              <a:tabLst/>
              <a:defRPr/>
            </a:pPr>
            <a:endParaRPr kumimoji="0" lang="en-US" sz="1900" b="1" i="0" u="none" strike="noStrike" kern="1200" cap="none" spc="0" normalizeH="0" baseline="0" noProof="0" dirty="0">
              <a:ln>
                <a:noFill/>
              </a:ln>
              <a:solidFill>
                <a:srgbClr val="F6F6F6"/>
              </a:solidFill>
              <a:effectLst/>
              <a:uLnTx/>
              <a:uFillTx/>
              <a:latin typeface="Libre Franklin" pitchFamily="2" charset="0"/>
              <a:ea typeface="+mn-ea"/>
              <a:cs typeface="+mn-cs"/>
            </a:endParaRPr>
          </a:p>
        </p:txBody>
      </p:sp>
      <p:pic>
        <p:nvPicPr>
          <p:cNvPr id="25" name="Picture 16">
            <a:extLst>
              <a:ext uri="{FF2B5EF4-FFF2-40B4-BE49-F238E27FC236}">
                <a16:creationId xmlns:a16="http://schemas.microsoft.com/office/drawing/2014/main" id="{D4462E42-E046-4A44-B09B-EF5FE0FEED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6711" y="3980308"/>
            <a:ext cx="390689" cy="390689"/>
          </a:xfrm>
          <a:prstGeom prst="rect">
            <a:avLst/>
          </a:prstGeom>
        </p:spPr>
      </p:pic>
      <p:sp>
        <p:nvSpPr>
          <p:cNvPr id="26" name="TextBox 17">
            <a:extLst>
              <a:ext uri="{FF2B5EF4-FFF2-40B4-BE49-F238E27FC236}">
                <a16:creationId xmlns:a16="http://schemas.microsoft.com/office/drawing/2014/main" id="{C368F815-7B3C-41BD-BA34-362280287EBC}"/>
              </a:ext>
            </a:extLst>
          </p:cNvPr>
          <p:cNvSpPr txBox="1"/>
          <p:nvPr/>
        </p:nvSpPr>
        <p:spPr>
          <a:xfrm>
            <a:off x="9982200" y="3985999"/>
            <a:ext cx="7543800" cy="620426"/>
          </a:xfrm>
          <a:prstGeom prst="rect">
            <a:avLst/>
          </a:prstGeom>
        </p:spPr>
        <p:txBody>
          <a:bodyPr wrap="square" lIns="0" tIns="0" rIns="0" bIns="0" rtlCol="0" anchor="t">
            <a:spAutoFit/>
          </a:bodyPr>
          <a:lstStyle/>
          <a:p>
            <a:pPr marL="0" marR="0" lvl="0" indent="0" algn="l" defTabSz="914400" rtl="0" eaLnBrk="1" fontAlgn="auto" latinLnBrk="0" hangingPunct="1">
              <a:lnSpc>
                <a:spcPts val="247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6F6F6"/>
                </a:solidFill>
                <a:effectLst/>
                <a:uLnTx/>
                <a:uFillTx/>
                <a:latin typeface="Libre Franklin" pitchFamily="2" charset="0"/>
                <a:ea typeface="+mn-ea"/>
                <a:cs typeface="+mn-cs"/>
              </a:rPr>
              <a:t>16% increase in total revenue to approx. $</a:t>
            </a:r>
            <a:r>
              <a:rPr lang="en-US" sz="2200" b="1" dirty="0">
                <a:solidFill>
                  <a:srgbClr val="F6F6F6"/>
                </a:solidFill>
                <a:latin typeface="Libre Franklin" pitchFamily="2" charset="0"/>
              </a:rPr>
              <a:t>5</a:t>
            </a:r>
            <a:r>
              <a:rPr kumimoji="0" lang="en-US" sz="2200" b="1" i="0" u="none" strike="noStrike" kern="1200" cap="none" spc="0" normalizeH="0" baseline="0" noProof="0" dirty="0">
                <a:ln>
                  <a:noFill/>
                </a:ln>
                <a:solidFill>
                  <a:srgbClr val="F6F6F6"/>
                </a:solidFill>
                <a:effectLst/>
                <a:uLnTx/>
                <a:uFillTx/>
                <a:latin typeface="Libre Franklin" pitchFamily="2" charset="0"/>
                <a:ea typeface="+mn-ea"/>
                <a:cs typeface="+mn-cs"/>
              </a:rPr>
              <a:t> million</a:t>
            </a:r>
          </a:p>
          <a:p>
            <a:pPr marL="0" marR="0" lvl="0" indent="0" algn="l" defTabSz="914400" rtl="0" eaLnBrk="1" fontAlgn="auto" latinLnBrk="0" hangingPunct="1">
              <a:lnSpc>
                <a:spcPts val="2470"/>
              </a:lnSpc>
              <a:spcBef>
                <a:spcPts val="0"/>
              </a:spcBef>
              <a:spcAft>
                <a:spcPts val="0"/>
              </a:spcAft>
              <a:buClrTx/>
              <a:buSzTx/>
              <a:buFontTx/>
              <a:buNone/>
              <a:tabLst/>
              <a:defRPr/>
            </a:pPr>
            <a:endParaRPr kumimoji="0" lang="en-US" sz="1900" b="1" i="0" u="none" strike="noStrike" kern="1200" cap="none" spc="0" normalizeH="0" baseline="0" noProof="0" dirty="0">
              <a:ln>
                <a:noFill/>
              </a:ln>
              <a:solidFill>
                <a:srgbClr val="F6F6F6"/>
              </a:solidFill>
              <a:effectLst/>
              <a:uLnTx/>
              <a:uFillTx/>
              <a:latin typeface="Libre Franklin" pitchFamily="2" charset="0"/>
              <a:ea typeface="+mn-ea"/>
              <a:cs typeface="+mn-cs"/>
            </a:endParaRPr>
          </a:p>
        </p:txBody>
      </p:sp>
      <p:pic>
        <p:nvPicPr>
          <p:cNvPr id="27" name="Picture 20">
            <a:extLst>
              <a:ext uri="{FF2B5EF4-FFF2-40B4-BE49-F238E27FC236}">
                <a16:creationId xmlns:a16="http://schemas.microsoft.com/office/drawing/2014/main" id="{1F5F5045-D103-4DB3-8841-B9DBAA46D6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6711" y="5039758"/>
            <a:ext cx="390689" cy="390689"/>
          </a:xfrm>
          <a:prstGeom prst="rect">
            <a:avLst/>
          </a:prstGeom>
        </p:spPr>
      </p:pic>
      <p:sp>
        <p:nvSpPr>
          <p:cNvPr id="28" name="TextBox 21">
            <a:extLst>
              <a:ext uri="{FF2B5EF4-FFF2-40B4-BE49-F238E27FC236}">
                <a16:creationId xmlns:a16="http://schemas.microsoft.com/office/drawing/2014/main" id="{B30836A6-0EED-4460-A194-954B739B4E52}"/>
              </a:ext>
            </a:extLst>
          </p:cNvPr>
          <p:cNvSpPr txBox="1"/>
          <p:nvPr/>
        </p:nvSpPr>
        <p:spPr>
          <a:xfrm>
            <a:off x="9982200" y="5105131"/>
            <a:ext cx="7543800" cy="620426"/>
          </a:xfrm>
          <a:prstGeom prst="rect">
            <a:avLst/>
          </a:prstGeom>
        </p:spPr>
        <p:txBody>
          <a:bodyPr wrap="square" lIns="0" tIns="0" rIns="0" bIns="0" rtlCol="0" anchor="t">
            <a:spAutoFit/>
          </a:bodyPr>
          <a:lstStyle/>
          <a:p>
            <a:pPr marL="0" marR="0" lvl="0" indent="0" algn="l" defTabSz="914400" rtl="0" eaLnBrk="1" fontAlgn="auto" latinLnBrk="0" hangingPunct="1">
              <a:lnSpc>
                <a:spcPts val="2470"/>
              </a:lnSpc>
              <a:spcBef>
                <a:spcPts val="0"/>
              </a:spcBef>
              <a:spcAft>
                <a:spcPts val="0"/>
              </a:spcAft>
              <a:buClrTx/>
              <a:buSzTx/>
              <a:buFontTx/>
              <a:buNone/>
              <a:tabLst/>
              <a:defRPr/>
            </a:pPr>
            <a:r>
              <a:rPr lang="en-US" sz="2200" b="1" dirty="0">
                <a:solidFill>
                  <a:srgbClr val="F6F6F6"/>
                </a:solidFill>
                <a:latin typeface="Libre Franklin" pitchFamily="2" charset="0"/>
              </a:rPr>
              <a:t>52</a:t>
            </a:r>
            <a:r>
              <a:rPr kumimoji="0" lang="en-US" sz="2200" b="1" i="0" u="none" strike="noStrike" kern="1200" cap="none" spc="0" normalizeH="0" baseline="0" noProof="0" dirty="0">
                <a:ln>
                  <a:noFill/>
                </a:ln>
                <a:solidFill>
                  <a:srgbClr val="F6F6F6"/>
                </a:solidFill>
                <a:effectLst/>
                <a:uLnTx/>
                <a:uFillTx/>
                <a:latin typeface="Libre Franklin" pitchFamily="2" charset="0"/>
                <a:ea typeface="+mn-ea"/>
                <a:cs typeface="+mn-cs"/>
              </a:rPr>
              <a:t>% in Net Income increased to almost $</a:t>
            </a:r>
            <a:r>
              <a:rPr lang="en-US" sz="2200" b="1" dirty="0">
                <a:solidFill>
                  <a:srgbClr val="F6F6F6"/>
                </a:solidFill>
                <a:latin typeface="Libre Franklin" pitchFamily="2" charset="0"/>
              </a:rPr>
              <a:t>863</a:t>
            </a:r>
            <a:r>
              <a:rPr kumimoji="0" lang="en-US" sz="2200" b="1" i="0" u="none" strike="noStrike" kern="1200" cap="none" spc="0" normalizeH="0" baseline="0" noProof="0" dirty="0">
                <a:ln>
                  <a:noFill/>
                </a:ln>
                <a:solidFill>
                  <a:srgbClr val="F6F6F6"/>
                </a:solidFill>
                <a:effectLst/>
                <a:uLnTx/>
                <a:uFillTx/>
                <a:latin typeface="Libre Franklin" pitchFamily="2" charset="0"/>
                <a:ea typeface="+mn-ea"/>
                <a:cs typeface="+mn-cs"/>
              </a:rPr>
              <a:t>k </a:t>
            </a:r>
          </a:p>
          <a:p>
            <a:pPr marL="0" marR="0" lvl="0" indent="0" algn="l" defTabSz="914400" rtl="0" eaLnBrk="1" fontAlgn="auto" latinLnBrk="0" hangingPunct="1">
              <a:lnSpc>
                <a:spcPts val="2470"/>
              </a:lnSpc>
              <a:spcBef>
                <a:spcPts val="0"/>
              </a:spcBef>
              <a:spcAft>
                <a:spcPts val="0"/>
              </a:spcAft>
              <a:buClrTx/>
              <a:buSzTx/>
              <a:buFontTx/>
              <a:buNone/>
              <a:tabLst/>
              <a:defRPr/>
            </a:pPr>
            <a:endParaRPr kumimoji="0" lang="en-US" sz="1900" b="1" i="0" u="none" strike="noStrike" kern="1200" cap="none" spc="0" normalizeH="0" baseline="0" noProof="0" dirty="0">
              <a:ln>
                <a:noFill/>
              </a:ln>
              <a:solidFill>
                <a:srgbClr val="F6F6F6"/>
              </a:solidFill>
              <a:effectLst/>
              <a:uLnTx/>
              <a:uFillTx/>
              <a:latin typeface="Libre Franklin" pitchFamily="2" charset="0"/>
              <a:ea typeface="+mn-ea"/>
              <a:cs typeface="+mn-cs"/>
            </a:endParaRPr>
          </a:p>
        </p:txBody>
      </p:sp>
      <p:sp>
        <p:nvSpPr>
          <p:cNvPr id="2" name="AutoShape 7">
            <a:extLst>
              <a:ext uri="{FF2B5EF4-FFF2-40B4-BE49-F238E27FC236}">
                <a16:creationId xmlns:a16="http://schemas.microsoft.com/office/drawing/2014/main" id="{BE5FAEA6-B053-4ABE-9681-430B4E127EB6}"/>
              </a:ext>
            </a:extLst>
          </p:cNvPr>
          <p:cNvSpPr/>
          <p:nvPr/>
        </p:nvSpPr>
        <p:spPr>
          <a:xfrm>
            <a:off x="9950648" y="7048500"/>
            <a:ext cx="6762919" cy="0"/>
          </a:xfrm>
          <a:prstGeom prst="line">
            <a:avLst/>
          </a:prstGeom>
          <a:ln w="9525" cap="flat">
            <a:solidFill>
              <a:srgbClr val="BFBFBF"/>
            </a:solidFill>
            <a:prstDash val="solid"/>
            <a:headEnd type="none" w="sm" len="sm"/>
            <a:tailEnd type="none" w="sm" len="sm"/>
          </a:ln>
        </p:spPr>
        <p:txBody>
          <a:bodyPr/>
          <a:lstStyle/>
          <a:p>
            <a:endParaRPr lang="en-US"/>
          </a:p>
        </p:txBody>
      </p:sp>
      <p:sp>
        <p:nvSpPr>
          <p:cNvPr id="3" name="AutoShape 8">
            <a:extLst>
              <a:ext uri="{FF2B5EF4-FFF2-40B4-BE49-F238E27FC236}">
                <a16:creationId xmlns:a16="http://schemas.microsoft.com/office/drawing/2014/main" id="{F322D26F-AEBD-1223-87CE-B8F7C767B6B7}"/>
              </a:ext>
            </a:extLst>
          </p:cNvPr>
          <p:cNvSpPr/>
          <p:nvPr/>
        </p:nvSpPr>
        <p:spPr>
          <a:xfrm>
            <a:off x="9950648" y="8161294"/>
            <a:ext cx="6762919" cy="0"/>
          </a:xfrm>
          <a:prstGeom prst="line">
            <a:avLst/>
          </a:prstGeom>
          <a:ln w="9525" cap="flat">
            <a:solidFill>
              <a:srgbClr val="BFBFBF"/>
            </a:solidFill>
            <a:prstDash val="solid"/>
            <a:headEnd type="none" w="sm" len="sm"/>
            <a:tailEnd type="none" w="sm" len="sm"/>
          </a:ln>
        </p:spPr>
        <p:txBody>
          <a:bodyPr/>
          <a:lstStyle/>
          <a:p>
            <a:endParaRPr lang="en-US"/>
          </a:p>
        </p:txBody>
      </p:sp>
      <p:pic>
        <p:nvPicPr>
          <p:cNvPr id="6" name="Picture 14">
            <a:extLst>
              <a:ext uri="{FF2B5EF4-FFF2-40B4-BE49-F238E27FC236}">
                <a16:creationId xmlns:a16="http://schemas.microsoft.com/office/drawing/2014/main" id="{9CE05501-9097-4102-D442-6A5AB4583F5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6711" y="6210300"/>
            <a:ext cx="390689" cy="390689"/>
          </a:xfrm>
          <a:prstGeom prst="rect">
            <a:avLst/>
          </a:prstGeom>
        </p:spPr>
      </p:pic>
      <p:sp>
        <p:nvSpPr>
          <p:cNvPr id="7" name="TextBox 15">
            <a:extLst>
              <a:ext uri="{FF2B5EF4-FFF2-40B4-BE49-F238E27FC236}">
                <a16:creationId xmlns:a16="http://schemas.microsoft.com/office/drawing/2014/main" id="{6D8F8C76-4A1A-B454-A32C-D81FA62308C8}"/>
              </a:ext>
            </a:extLst>
          </p:cNvPr>
          <p:cNvSpPr txBox="1"/>
          <p:nvPr/>
        </p:nvSpPr>
        <p:spPr>
          <a:xfrm>
            <a:off x="10014102" y="6098064"/>
            <a:ext cx="7543800" cy="1025024"/>
          </a:xfrm>
          <a:prstGeom prst="rect">
            <a:avLst/>
          </a:prstGeom>
        </p:spPr>
        <p:txBody>
          <a:bodyPr wrap="square" lIns="0" tIns="0" rIns="0" bIns="0" rtlCol="0" anchor="t">
            <a:spAutoFit/>
          </a:bodyPr>
          <a:lstStyle/>
          <a:p>
            <a:pPr marR="0" lvl="0">
              <a:spcBef>
                <a:spcPts val="0"/>
              </a:spcBef>
              <a:spcAft>
                <a:spcPts val="0"/>
              </a:spcAft>
            </a:pPr>
            <a:r>
              <a:rPr lang="en-US" sz="2200" b="1" dirty="0">
                <a:solidFill>
                  <a:srgbClr val="F6F6F6"/>
                </a:solidFill>
                <a:latin typeface="Libre Franklin" pitchFamily="2" charset="0"/>
              </a:rPr>
              <a:t>Deferred tax asset of $2.9 million recognized, leading to an additional $0.10 net income per share increase</a:t>
            </a:r>
          </a:p>
          <a:p>
            <a:pPr marL="0" marR="0" lvl="0" indent="0" algn="l" defTabSz="914400" rtl="0" eaLnBrk="1" fontAlgn="auto" latinLnBrk="0" hangingPunct="1">
              <a:lnSpc>
                <a:spcPts val="2990"/>
              </a:lnSpc>
              <a:spcBef>
                <a:spcPts val="0"/>
              </a:spcBef>
              <a:spcAft>
                <a:spcPts val="0"/>
              </a:spcAft>
              <a:buClrTx/>
              <a:buSzTx/>
              <a:buFontTx/>
              <a:buNone/>
              <a:tabLst/>
              <a:defRPr/>
            </a:pPr>
            <a:endParaRPr kumimoji="0" lang="en-US" sz="1900" b="1" i="0" u="none" strike="noStrike" kern="1200" cap="none" spc="0" normalizeH="0" baseline="0" noProof="0" dirty="0">
              <a:ln>
                <a:noFill/>
              </a:ln>
              <a:solidFill>
                <a:srgbClr val="F6F6F6"/>
              </a:solidFill>
              <a:effectLst/>
              <a:uLnTx/>
              <a:uFillTx/>
              <a:latin typeface="Libre Franklin" pitchFamily="2" charset="0"/>
              <a:ea typeface="+mn-ea"/>
              <a:cs typeface="+mn-cs"/>
            </a:endParaRPr>
          </a:p>
        </p:txBody>
      </p:sp>
      <p:pic>
        <p:nvPicPr>
          <p:cNvPr id="8" name="Picture 16">
            <a:extLst>
              <a:ext uri="{FF2B5EF4-FFF2-40B4-BE49-F238E27FC236}">
                <a16:creationId xmlns:a16="http://schemas.microsoft.com/office/drawing/2014/main" id="{FF808D90-AFC4-9454-6D60-7DE396977E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6711" y="7409308"/>
            <a:ext cx="390689" cy="390689"/>
          </a:xfrm>
          <a:prstGeom prst="rect">
            <a:avLst/>
          </a:prstGeom>
        </p:spPr>
      </p:pic>
      <p:sp>
        <p:nvSpPr>
          <p:cNvPr id="9" name="TextBox 17">
            <a:extLst>
              <a:ext uri="{FF2B5EF4-FFF2-40B4-BE49-F238E27FC236}">
                <a16:creationId xmlns:a16="http://schemas.microsoft.com/office/drawing/2014/main" id="{E97483E1-71A5-883A-272B-910E01AA6D75}"/>
              </a:ext>
            </a:extLst>
          </p:cNvPr>
          <p:cNvSpPr txBox="1"/>
          <p:nvPr/>
        </p:nvSpPr>
        <p:spPr>
          <a:xfrm>
            <a:off x="10058400" y="7414999"/>
            <a:ext cx="7543800" cy="338554"/>
          </a:xfrm>
          <a:prstGeom prst="rect">
            <a:avLst/>
          </a:prstGeom>
        </p:spPr>
        <p:txBody>
          <a:bodyPr wrap="square" lIns="0" tIns="0" rIns="0" bIns="0" rtlCol="0" anchor="t">
            <a:spAutoFit/>
          </a:bodyPr>
          <a:lstStyle/>
          <a:p>
            <a:pPr marR="0" lvl="0">
              <a:spcBef>
                <a:spcPts val="0"/>
              </a:spcBef>
              <a:spcAft>
                <a:spcPts val="0"/>
              </a:spcAft>
            </a:pPr>
            <a:r>
              <a:rPr lang="en-US" sz="2200" b="1" dirty="0">
                <a:solidFill>
                  <a:schemeClr val="bg1"/>
                </a:solidFill>
                <a:effectLst/>
                <a:latin typeface="Libre Franklin" pitchFamily="2" charset="0"/>
                <a:ea typeface="Times New Roman" panose="02020603050405020304" pitchFamily="18" charset="0"/>
              </a:rPr>
              <a:t>Cash Increase: 15% increase to approx. $2.2 million</a:t>
            </a:r>
            <a:endParaRPr lang="en-US" sz="2200" b="1" dirty="0">
              <a:solidFill>
                <a:schemeClr val="bg1"/>
              </a:solidFill>
              <a:effectLst/>
              <a:latin typeface="Libre Franklin" pitchFamily="2" charset="0"/>
              <a:ea typeface="Calibri" panose="020F0502020204030204" pitchFamily="34" charset="0"/>
            </a:endParaRPr>
          </a:p>
        </p:txBody>
      </p:sp>
      <p:pic>
        <p:nvPicPr>
          <p:cNvPr id="12" name="Picture 20">
            <a:extLst>
              <a:ext uri="{FF2B5EF4-FFF2-40B4-BE49-F238E27FC236}">
                <a16:creationId xmlns:a16="http://schemas.microsoft.com/office/drawing/2014/main" id="{C611F23A-2FE0-744B-13AE-E9A51A2066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86711" y="8468758"/>
            <a:ext cx="390689" cy="390689"/>
          </a:xfrm>
          <a:prstGeom prst="rect">
            <a:avLst/>
          </a:prstGeom>
        </p:spPr>
      </p:pic>
      <p:sp>
        <p:nvSpPr>
          <p:cNvPr id="13" name="TextBox 21">
            <a:extLst>
              <a:ext uri="{FF2B5EF4-FFF2-40B4-BE49-F238E27FC236}">
                <a16:creationId xmlns:a16="http://schemas.microsoft.com/office/drawing/2014/main" id="{B22667CE-3B24-6FE6-7556-289314710FDF}"/>
              </a:ext>
            </a:extLst>
          </p:cNvPr>
          <p:cNvSpPr txBox="1"/>
          <p:nvPr/>
        </p:nvSpPr>
        <p:spPr>
          <a:xfrm>
            <a:off x="10014102" y="8419452"/>
            <a:ext cx="7543800" cy="976934"/>
          </a:xfrm>
          <a:prstGeom prst="rect">
            <a:avLst/>
          </a:prstGeom>
        </p:spPr>
        <p:txBody>
          <a:bodyPr wrap="square" lIns="0" tIns="0" rIns="0" bIns="0" rtlCol="0" anchor="t">
            <a:spAutoFit/>
          </a:bodyPr>
          <a:lstStyle/>
          <a:p>
            <a:pPr marR="0" lvl="0">
              <a:spcBef>
                <a:spcPts val="0"/>
              </a:spcBef>
              <a:spcAft>
                <a:spcPts val="0"/>
              </a:spcAft>
            </a:pPr>
            <a:r>
              <a:rPr lang="en-US" sz="2200" b="1" dirty="0">
                <a:solidFill>
                  <a:schemeClr val="bg1"/>
                </a:solidFill>
                <a:effectLst/>
                <a:latin typeface="Libre Franklin" pitchFamily="2" charset="0"/>
                <a:ea typeface="Times New Roman" panose="02020603050405020304" pitchFamily="18" charset="0"/>
              </a:rPr>
              <a:t>361k shares repurchased under normal course issuer bid for average purchase price of $</a:t>
            </a:r>
            <a:r>
              <a:rPr lang="en-US" sz="2200" b="1" dirty="0">
                <a:solidFill>
                  <a:schemeClr val="bg1"/>
                </a:solidFill>
                <a:latin typeface="Libre Franklin" pitchFamily="2" charset="0"/>
                <a:ea typeface="Times New Roman" panose="02020603050405020304" pitchFamily="18" charset="0"/>
              </a:rPr>
              <a:t>0.27</a:t>
            </a:r>
            <a:endParaRPr lang="en-US" sz="2200" b="1" dirty="0">
              <a:solidFill>
                <a:schemeClr val="bg1"/>
              </a:solidFill>
              <a:effectLst/>
              <a:latin typeface="Libre Franklin" pitchFamily="2" charset="0"/>
              <a:ea typeface="Calibri" panose="020F0502020204030204" pitchFamily="34" charset="0"/>
            </a:endParaRPr>
          </a:p>
          <a:p>
            <a:pPr marL="0" marR="0" lvl="0" indent="0" algn="l" defTabSz="914400" rtl="0" eaLnBrk="1" fontAlgn="auto" latinLnBrk="0" hangingPunct="1">
              <a:lnSpc>
                <a:spcPts val="2470"/>
              </a:lnSpc>
              <a:spcBef>
                <a:spcPts val="0"/>
              </a:spcBef>
              <a:spcAft>
                <a:spcPts val="0"/>
              </a:spcAft>
              <a:buClrTx/>
              <a:buSzTx/>
              <a:buFontTx/>
              <a:buNone/>
              <a:tabLst/>
              <a:defRPr/>
            </a:pPr>
            <a:endParaRPr kumimoji="0" lang="en-US" sz="1900" b="1" i="0" u="none" strike="noStrike" kern="1200" cap="none" spc="0" normalizeH="0" baseline="0" noProof="0" dirty="0">
              <a:ln>
                <a:noFill/>
              </a:ln>
              <a:solidFill>
                <a:srgbClr val="F6F6F6"/>
              </a:solidFill>
              <a:effectLst/>
              <a:uLnTx/>
              <a:uFillTx/>
              <a:latin typeface="Libre Franklin" pitchFamily="2" charset="0"/>
              <a:ea typeface="+mn-ea"/>
              <a:cs typeface="+mn-cs"/>
            </a:endParaRPr>
          </a:p>
        </p:txBody>
      </p:sp>
      <p:sp>
        <p:nvSpPr>
          <p:cNvPr id="14" name="AutoShape 8">
            <a:extLst>
              <a:ext uri="{FF2B5EF4-FFF2-40B4-BE49-F238E27FC236}">
                <a16:creationId xmlns:a16="http://schemas.microsoft.com/office/drawing/2014/main" id="{CB95DC44-5F94-C855-9E14-9DACF7A78963}"/>
              </a:ext>
            </a:extLst>
          </p:cNvPr>
          <p:cNvSpPr/>
          <p:nvPr/>
        </p:nvSpPr>
        <p:spPr>
          <a:xfrm>
            <a:off x="9982200" y="5753100"/>
            <a:ext cx="6762919" cy="0"/>
          </a:xfrm>
          <a:prstGeom prst="line">
            <a:avLst/>
          </a:prstGeom>
          <a:ln w="9525" cap="flat">
            <a:solidFill>
              <a:srgbClr val="BFBFBF"/>
            </a:solidFill>
            <a:prstDash val="soli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821928" y="4089709"/>
            <a:ext cx="6923272" cy="267830"/>
          </a:xfrm>
          <a:prstGeom prst="rect">
            <a:avLst/>
          </a:prstGeom>
        </p:spPr>
        <p:txBody>
          <a:bodyPr lIns="0" tIns="0" rIns="0" bIns="0" rtlCol="0" anchor="t">
            <a:spAutoFit/>
          </a:bodyPr>
          <a:lstStyle/>
          <a:p>
            <a:pPr>
              <a:lnSpc>
                <a:spcPts val="2210"/>
              </a:lnSpc>
            </a:pPr>
            <a:r>
              <a:rPr lang="en-US" dirty="0">
                <a:solidFill>
                  <a:srgbClr val="191919"/>
                </a:solidFill>
                <a:latin typeface="Libre Franklin" pitchFamily="2" charset="0"/>
              </a:rPr>
              <a:t>$0.45</a:t>
            </a:r>
          </a:p>
        </p:txBody>
      </p:sp>
      <p:sp>
        <p:nvSpPr>
          <p:cNvPr id="3" name="TextBox 3"/>
          <p:cNvSpPr txBox="1"/>
          <p:nvPr/>
        </p:nvSpPr>
        <p:spPr>
          <a:xfrm>
            <a:off x="5212423" y="4149822"/>
            <a:ext cx="4850065" cy="546816"/>
          </a:xfrm>
          <a:prstGeom prst="rect">
            <a:avLst/>
          </a:prstGeom>
        </p:spPr>
        <p:txBody>
          <a:bodyPr wrap="square" lIns="0" tIns="0" rIns="0" bIns="0" rtlCol="0" anchor="t">
            <a:spAutoFit/>
          </a:bodyPr>
          <a:lstStyle/>
          <a:p>
            <a:pPr>
              <a:lnSpc>
                <a:spcPts val="2210"/>
              </a:lnSpc>
            </a:pPr>
            <a:r>
              <a:rPr lang="en-US" b="1" dirty="0">
                <a:solidFill>
                  <a:srgbClr val="191919"/>
                </a:solidFill>
                <a:latin typeface="Libre Franklin" pitchFamily="2" charset="0"/>
              </a:rPr>
              <a:t>Closing share price September 19, 2023</a:t>
            </a:r>
          </a:p>
          <a:p>
            <a:pPr>
              <a:lnSpc>
                <a:spcPts val="2210"/>
              </a:lnSpc>
            </a:pPr>
            <a:endParaRPr lang="en-US" sz="1700" b="1" dirty="0">
              <a:solidFill>
                <a:srgbClr val="191919"/>
              </a:solidFill>
              <a:latin typeface="Libre Franklin" pitchFamily="2" charset="0"/>
            </a:endParaRPr>
          </a:p>
        </p:txBody>
      </p:sp>
      <p:sp>
        <p:nvSpPr>
          <p:cNvPr id="4" name="TextBox 4"/>
          <p:cNvSpPr txBox="1"/>
          <p:nvPr/>
        </p:nvSpPr>
        <p:spPr>
          <a:xfrm>
            <a:off x="1080880" y="2329483"/>
            <a:ext cx="8520320" cy="756617"/>
          </a:xfrm>
          <a:prstGeom prst="rect">
            <a:avLst/>
          </a:prstGeom>
        </p:spPr>
        <p:txBody>
          <a:bodyPr wrap="square" lIns="0" tIns="0" rIns="0" bIns="0" rtlCol="0" anchor="t">
            <a:spAutoFit/>
          </a:bodyPr>
          <a:lstStyle/>
          <a:p>
            <a:pPr>
              <a:lnSpc>
                <a:spcPts val="5901"/>
              </a:lnSpc>
            </a:pPr>
            <a:r>
              <a:rPr lang="en-US" sz="6000" dirty="0">
                <a:latin typeface="Libre Franklin" pitchFamily="2" charset="0"/>
              </a:rPr>
              <a:t>Market Capitalization</a:t>
            </a:r>
          </a:p>
        </p:txBody>
      </p:sp>
      <p:sp>
        <p:nvSpPr>
          <p:cNvPr id="5" name="AutoShape 5"/>
          <p:cNvSpPr/>
          <p:nvPr/>
        </p:nvSpPr>
        <p:spPr>
          <a:xfrm flipV="1">
            <a:off x="1028700" y="3054675"/>
            <a:ext cx="15659100" cy="33527"/>
          </a:xfrm>
          <a:prstGeom prst="line">
            <a:avLst/>
          </a:prstGeom>
          <a:ln w="57150" cap="flat">
            <a:solidFill>
              <a:srgbClr val="0B3862"/>
            </a:solidFill>
            <a:prstDash val="solid"/>
            <a:headEnd type="none" w="sm" len="sm"/>
            <a:tailEnd type="none" w="sm" len="sm"/>
          </a:ln>
        </p:spPr>
        <p:txBody>
          <a:bodyPr/>
          <a:lstStyle/>
          <a:p>
            <a:endParaRPr lang="en-US"/>
          </a:p>
        </p:txBody>
      </p:sp>
      <p:sp>
        <p:nvSpPr>
          <p:cNvPr id="6" name="AutoShape 6"/>
          <p:cNvSpPr/>
          <p:nvPr/>
        </p:nvSpPr>
        <p:spPr>
          <a:xfrm>
            <a:off x="5218328" y="3854973"/>
            <a:ext cx="8280000" cy="0"/>
          </a:xfrm>
          <a:prstGeom prst="line">
            <a:avLst/>
          </a:prstGeom>
          <a:ln w="57150" cap="flat">
            <a:solidFill>
              <a:srgbClr val="0B3862"/>
            </a:solidFill>
            <a:prstDash val="solid"/>
            <a:headEnd type="none" w="sm" len="sm"/>
            <a:tailEnd type="none" w="sm" len="sm"/>
          </a:ln>
        </p:spPr>
        <p:txBody>
          <a:bodyPr/>
          <a:lstStyle/>
          <a:p>
            <a:endParaRPr lang="en-US"/>
          </a:p>
        </p:txBody>
      </p:sp>
      <p:sp>
        <p:nvSpPr>
          <p:cNvPr id="7" name="AutoShape 7"/>
          <p:cNvSpPr/>
          <p:nvPr/>
        </p:nvSpPr>
        <p:spPr>
          <a:xfrm rot="-5400000">
            <a:off x="7549038" y="6686180"/>
            <a:ext cx="7174182" cy="0"/>
          </a:xfrm>
          <a:prstGeom prst="line">
            <a:avLst/>
          </a:prstGeom>
          <a:ln w="57150" cap="flat">
            <a:solidFill>
              <a:srgbClr val="0B3862"/>
            </a:solidFill>
            <a:prstDash val="solid"/>
            <a:headEnd type="none" w="sm" len="sm"/>
            <a:tailEnd type="none" w="sm" len="sm"/>
          </a:ln>
        </p:spPr>
        <p:txBody>
          <a:bodyPr/>
          <a:lstStyle/>
          <a:p>
            <a:endParaRPr lang="en-US"/>
          </a:p>
        </p:txBody>
      </p:sp>
      <p:sp>
        <p:nvSpPr>
          <p:cNvPr id="8" name="AutoShape 8"/>
          <p:cNvSpPr/>
          <p:nvPr/>
        </p:nvSpPr>
        <p:spPr>
          <a:xfrm>
            <a:off x="1028700" y="1028700"/>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9" name="AutoShape 9"/>
          <p:cNvSpPr/>
          <p:nvPr/>
        </p:nvSpPr>
        <p:spPr>
          <a:xfrm>
            <a:off x="1028700" y="2013492"/>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10" name="TextBox 10"/>
          <p:cNvSpPr txBox="1"/>
          <p:nvPr/>
        </p:nvSpPr>
        <p:spPr>
          <a:xfrm>
            <a:off x="13475377" y="1331760"/>
            <a:ext cx="3783923" cy="331757"/>
          </a:xfrm>
          <a:prstGeom prst="rect">
            <a:avLst/>
          </a:prstGeom>
        </p:spPr>
        <p:txBody>
          <a:bodyPr lIns="0" tIns="0" rIns="0" bIns="0" rtlCol="0" anchor="t">
            <a:spAutoFit/>
          </a:bodyPr>
          <a:lstStyle/>
          <a:p>
            <a:pPr algn="r">
              <a:lnSpc>
                <a:spcPts val="2800"/>
              </a:lnSpc>
            </a:pPr>
            <a:r>
              <a:rPr lang="en-US" sz="2000" dirty="0">
                <a:solidFill>
                  <a:schemeClr val="bg1"/>
                </a:solidFill>
                <a:latin typeface="Libre Franklin Light"/>
              </a:rPr>
              <a:t>2021</a:t>
            </a:r>
          </a:p>
        </p:txBody>
      </p:sp>
      <p:sp>
        <p:nvSpPr>
          <p:cNvPr id="11" name="TextBox 11"/>
          <p:cNvSpPr txBox="1"/>
          <p:nvPr/>
        </p:nvSpPr>
        <p:spPr>
          <a:xfrm>
            <a:off x="1028700" y="1331760"/>
            <a:ext cx="7583275" cy="346075"/>
          </a:xfrm>
          <a:prstGeom prst="rect">
            <a:avLst/>
          </a:prstGeom>
        </p:spPr>
        <p:txBody>
          <a:bodyPr lIns="0" tIns="0" rIns="0" bIns="0" rtlCol="0" anchor="t">
            <a:spAutoFit/>
          </a:bodyPr>
          <a:lstStyle/>
          <a:p>
            <a:pPr>
              <a:lnSpc>
                <a:spcPts val="2800"/>
              </a:lnSpc>
            </a:pPr>
            <a:r>
              <a:rPr lang="en-US" sz="2000">
                <a:solidFill>
                  <a:srgbClr val="000000"/>
                </a:solidFill>
                <a:latin typeface="Libre Franklin Light"/>
              </a:rPr>
              <a:t>AirIQ Inc. Proven Leaders in IoT Asset Tracking Solutions</a:t>
            </a:r>
          </a:p>
        </p:txBody>
      </p:sp>
      <p:sp>
        <p:nvSpPr>
          <p:cNvPr id="12" name="TextBox 12"/>
          <p:cNvSpPr txBox="1"/>
          <p:nvPr/>
        </p:nvSpPr>
        <p:spPr>
          <a:xfrm>
            <a:off x="11821928" y="3364556"/>
            <a:ext cx="6923272" cy="267830"/>
          </a:xfrm>
          <a:prstGeom prst="rect">
            <a:avLst/>
          </a:prstGeom>
        </p:spPr>
        <p:txBody>
          <a:bodyPr lIns="0" tIns="0" rIns="0" bIns="0" rtlCol="0" anchor="t">
            <a:spAutoFit/>
          </a:bodyPr>
          <a:lstStyle/>
          <a:p>
            <a:pPr>
              <a:lnSpc>
                <a:spcPts val="2210"/>
              </a:lnSpc>
            </a:pPr>
            <a:r>
              <a:rPr lang="en-US" dirty="0">
                <a:solidFill>
                  <a:srgbClr val="191919"/>
                </a:solidFill>
                <a:latin typeface="Libre Franklin" pitchFamily="2" charset="0"/>
              </a:rPr>
              <a:t>IQ</a:t>
            </a:r>
          </a:p>
        </p:txBody>
      </p:sp>
      <p:sp>
        <p:nvSpPr>
          <p:cNvPr id="13" name="TextBox 13"/>
          <p:cNvSpPr txBox="1"/>
          <p:nvPr/>
        </p:nvSpPr>
        <p:spPr>
          <a:xfrm>
            <a:off x="5212424" y="3389695"/>
            <a:ext cx="4001099" cy="272627"/>
          </a:xfrm>
          <a:prstGeom prst="rect">
            <a:avLst/>
          </a:prstGeom>
        </p:spPr>
        <p:txBody>
          <a:bodyPr lIns="0" tIns="0" rIns="0" bIns="0" rtlCol="0" anchor="t">
            <a:spAutoFit/>
          </a:bodyPr>
          <a:lstStyle/>
          <a:p>
            <a:pPr>
              <a:lnSpc>
                <a:spcPts val="2210"/>
              </a:lnSpc>
            </a:pPr>
            <a:r>
              <a:rPr lang="en-US" b="1" dirty="0">
                <a:solidFill>
                  <a:srgbClr val="191919"/>
                </a:solidFill>
                <a:latin typeface="Libre Franklin" pitchFamily="2" charset="0"/>
              </a:rPr>
              <a:t>Symbol (TSXV)</a:t>
            </a:r>
          </a:p>
        </p:txBody>
      </p:sp>
      <p:sp>
        <p:nvSpPr>
          <p:cNvPr id="14" name="TextBox 14"/>
          <p:cNvSpPr txBox="1"/>
          <p:nvPr/>
        </p:nvSpPr>
        <p:spPr>
          <a:xfrm>
            <a:off x="11821928" y="4902560"/>
            <a:ext cx="6923272" cy="267830"/>
          </a:xfrm>
          <a:prstGeom prst="rect">
            <a:avLst/>
          </a:prstGeom>
        </p:spPr>
        <p:txBody>
          <a:bodyPr lIns="0" tIns="0" rIns="0" bIns="0" rtlCol="0" anchor="t">
            <a:spAutoFit/>
          </a:bodyPr>
          <a:lstStyle/>
          <a:p>
            <a:pPr>
              <a:lnSpc>
                <a:spcPts val="2210"/>
              </a:lnSpc>
            </a:pPr>
            <a:r>
              <a:rPr lang="en-US" dirty="0">
                <a:solidFill>
                  <a:srgbClr val="191919"/>
                </a:solidFill>
                <a:latin typeface="Libre Franklin" pitchFamily="2" charset="0"/>
              </a:rPr>
              <a:t>29.6 million</a:t>
            </a:r>
          </a:p>
        </p:txBody>
      </p:sp>
      <p:sp>
        <p:nvSpPr>
          <p:cNvPr id="15" name="TextBox 15"/>
          <p:cNvSpPr txBox="1"/>
          <p:nvPr/>
        </p:nvSpPr>
        <p:spPr>
          <a:xfrm>
            <a:off x="5212423" y="4977684"/>
            <a:ext cx="5791199" cy="546816"/>
          </a:xfrm>
          <a:prstGeom prst="rect">
            <a:avLst/>
          </a:prstGeom>
        </p:spPr>
        <p:txBody>
          <a:bodyPr wrap="square" lIns="0" tIns="0" rIns="0" bIns="0" rtlCol="0" anchor="t">
            <a:spAutoFit/>
          </a:bodyPr>
          <a:lstStyle/>
          <a:p>
            <a:pPr>
              <a:lnSpc>
                <a:spcPts val="2210"/>
              </a:lnSpc>
            </a:pPr>
            <a:r>
              <a:rPr lang="en-US" b="1" dirty="0">
                <a:solidFill>
                  <a:srgbClr val="191919"/>
                </a:solidFill>
                <a:latin typeface="Libre Franklin" pitchFamily="2" charset="0"/>
              </a:rPr>
              <a:t>Share Issued and Outstanding as of June 30, 2023</a:t>
            </a:r>
          </a:p>
          <a:p>
            <a:pPr>
              <a:lnSpc>
                <a:spcPts val="2210"/>
              </a:lnSpc>
            </a:pPr>
            <a:endParaRPr lang="en-US" sz="1700" b="1" dirty="0">
              <a:solidFill>
                <a:srgbClr val="191919"/>
              </a:solidFill>
              <a:latin typeface="Libre Franklin" pitchFamily="2" charset="0"/>
            </a:endParaRPr>
          </a:p>
        </p:txBody>
      </p:sp>
      <p:sp>
        <p:nvSpPr>
          <p:cNvPr id="16" name="TextBox 16"/>
          <p:cNvSpPr txBox="1"/>
          <p:nvPr/>
        </p:nvSpPr>
        <p:spPr>
          <a:xfrm>
            <a:off x="11821928" y="5782434"/>
            <a:ext cx="6923272" cy="267830"/>
          </a:xfrm>
          <a:prstGeom prst="rect">
            <a:avLst/>
          </a:prstGeom>
        </p:spPr>
        <p:txBody>
          <a:bodyPr lIns="0" tIns="0" rIns="0" bIns="0" rtlCol="0" anchor="t">
            <a:spAutoFit/>
          </a:bodyPr>
          <a:lstStyle/>
          <a:p>
            <a:pPr>
              <a:lnSpc>
                <a:spcPts val="2210"/>
              </a:lnSpc>
            </a:pPr>
            <a:r>
              <a:rPr lang="en-US" dirty="0">
                <a:solidFill>
                  <a:srgbClr val="191919"/>
                </a:solidFill>
                <a:latin typeface="Libre Franklin" pitchFamily="2" charset="0"/>
              </a:rPr>
              <a:t>$13.2 million</a:t>
            </a:r>
          </a:p>
        </p:txBody>
      </p:sp>
      <p:sp>
        <p:nvSpPr>
          <p:cNvPr id="17" name="TextBox 17"/>
          <p:cNvSpPr txBox="1"/>
          <p:nvPr/>
        </p:nvSpPr>
        <p:spPr>
          <a:xfrm>
            <a:off x="5212423" y="5807572"/>
            <a:ext cx="5923706" cy="267830"/>
          </a:xfrm>
          <a:prstGeom prst="rect">
            <a:avLst/>
          </a:prstGeom>
        </p:spPr>
        <p:txBody>
          <a:bodyPr wrap="square" lIns="0" tIns="0" rIns="0" bIns="0" rtlCol="0" anchor="t">
            <a:spAutoFit/>
          </a:bodyPr>
          <a:lstStyle/>
          <a:p>
            <a:pPr>
              <a:lnSpc>
                <a:spcPts val="2210"/>
              </a:lnSpc>
            </a:pPr>
            <a:r>
              <a:rPr lang="en-US" b="1" dirty="0">
                <a:solidFill>
                  <a:srgbClr val="191919"/>
                </a:solidFill>
                <a:latin typeface="Libre Franklin" pitchFamily="2" charset="0"/>
              </a:rPr>
              <a:t>Market Capitalization as of September 19, 2023</a:t>
            </a:r>
          </a:p>
        </p:txBody>
      </p:sp>
      <p:sp>
        <p:nvSpPr>
          <p:cNvPr id="18" name="TextBox 18"/>
          <p:cNvSpPr txBox="1"/>
          <p:nvPr/>
        </p:nvSpPr>
        <p:spPr>
          <a:xfrm>
            <a:off x="11821928" y="6603892"/>
            <a:ext cx="6923272" cy="267830"/>
          </a:xfrm>
          <a:prstGeom prst="rect">
            <a:avLst/>
          </a:prstGeom>
        </p:spPr>
        <p:txBody>
          <a:bodyPr lIns="0" tIns="0" rIns="0" bIns="0" rtlCol="0" anchor="t">
            <a:spAutoFit/>
          </a:bodyPr>
          <a:lstStyle/>
          <a:p>
            <a:pPr>
              <a:lnSpc>
                <a:spcPts val="2210"/>
              </a:lnSpc>
            </a:pPr>
            <a:r>
              <a:rPr lang="en-US" dirty="0">
                <a:solidFill>
                  <a:srgbClr val="191919"/>
                </a:solidFill>
                <a:latin typeface="Libre Franklin" pitchFamily="2" charset="0"/>
              </a:rPr>
              <a:t>Nil</a:t>
            </a:r>
          </a:p>
        </p:txBody>
      </p:sp>
      <p:sp>
        <p:nvSpPr>
          <p:cNvPr id="19" name="TextBox 19"/>
          <p:cNvSpPr txBox="1"/>
          <p:nvPr/>
        </p:nvSpPr>
        <p:spPr>
          <a:xfrm>
            <a:off x="5212424" y="6629030"/>
            <a:ext cx="4001099" cy="272627"/>
          </a:xfrm>
          <a:prstGeom prst="rect">
            <a:avLst/>
          </a:prstGeom>
        </p:spPr>
        <p:txBody>
          <a:bodyPr lIns="0" tIns="0" rIns="0" bIns="0" rtlCol="0" anchor="t">
            <a:spAutoFit/>
          </a:bodyPr>
          <a:lstStyle/>
          <a:p>
            <a:pPr>
              <a:lnSpc>
                <a:spcPts val="2210"/>
              </a:lnSpc>
            </a:pPr>
            <a:r>
              <a:rPr lang="en-US" b="1" dirty="0">
                <a:solidFill>
                  <a:srgbClr val="191919"/>
                </a:solidFill>
                <a:latin typeface="Libre Franklin" pitchFamily="2" charset="0"/>
              </a:rPr>
              <a:t>Warrants as of June 30, 2023</a:t>
            </a:r>
          </a:p>
        </p:txBody>
      </p:sp>
      <p:sp>
        <p:nvSpPr>
          <p:cNvPr id="20" name="TextBox 20"/>
          <p:cNvSpPr txBox="1"/>
          <p:nvPr/>
        </p:nvSpPr>
        <p:spPr>
          <a:xfrm>
            <a:off x="11821928" y="7344085"/>
            <a:ext cx="6923272" cy="267830"/>
          </a:xfrm>
          <a:prstGeom prst="rect">
            <a:avLst/>
          </a:prstGeom>
        </p:spPr>
        <p:txBody>
          <a:bodyPr lIns="0" tIns="0" rIns="0" bIns="0" rtlCol="0" anchor="t">
            <a:spAutoFit/>
          </a:bodyPr>
          <a:lstStyle/>
          <a:p>
            <a:pPr>
              <a:lnSpc>
                <a:spcPts val="2210"/>
              </a:lnSpc>
            </a:pPr>
            <a:r>
              <a:rPr lang="en-US" dirty="0">
                <a:solidFill>
                  <a:srgbClr val="191919"/>
                </a:solidFill>
                <a:latin typeface="Libre Franklin" pitchFamily="2" charset="0"/>
              </a:rPr>
              <a:t>2.5 million</a:t>
            </a:r>
          </a:p>
        </p:txBody>
      </p:sp>
      <p:sp>
        <p:nvSpPr>
          <p:cNvPr id="21" name="TextBox 21"/>
          <p:cNvSpPr txBox="1"/>
          <p:nvPr/>
        </p:nvSpPr>
        <p:spPr>
          <a:xfrm>
            <a:off x="5212424" y="7369223"/>
            <a:ext cx="4001099" cy="272627"/>
          </a:xfrm>
          <a:prstGeom prst="rect">
            <a:avLst/>
          </a:prstGeom>
        </p:spPr>
        <p:txBody>
          <a:bodyPr lIns="0" tIns="0" rIns="0" bIns="0" rtlCol="0" anchor="t">
            <a:spAutoFit/>
          </a:bodyPr>
          <a:lstStyle/>
          <a:p>
            <a:pPr>
              <a:lnSpc>
                <a:spcPts val="2210"/>
              </a:lnSpc>
            </a:pPr>
            <a:r>
              <a:rPr lang="en-US" b="1" dirty="0">
                <a:solidFill>
                  <a:srgbClr val="191919"/>
                </a:solidFill>
                <a:latin typeface="Libre Franklin" pitchFamily="2" charset="0"/>
              </a:rPr>
              <a:t>Options as of June 30, 2023</a:t>
            </a:r>
          </a:p>
        </p:txBody>
      </p:sp>
      <p:sp>
        <p:nvSpPr>
          <p:cNvPr id="22" name="TextBox 22"/>
          <p:cNvSpPr txBox="1"/>
          <p:nvPr/>
        </p:nvSpPr>
        <p:spPr>
          <a:xfrm>
            <a:off x="11821928" y="8137363"/>
            <a:ext cx="6923272" cy="267830"/>
          </a:xfrm>
          <a:prstGeom prst="rect">
            <a:avLst/>
          </a:prstGeom>
        </p:spPr>
        <p:txBody>
          <a:bodyPr lIns="0" tIns="0" rIns="0" bIns="0" rtlCol="0" anchor="t">
            <a:spAutoFit/>
          </a:bodyPr>
          <a:lstStyle/>
          <a:p>
            <a:pPr>
              <a:lnSpc>
                <a:spcPts val="2210"/>
              </a:lnSpc>
            </a:pPr>
            <a:r>
              <a:rPr lang="en-US" dirty="0">
                <a:solidFill>
                  <a:srgbClr val="191919"/>
                </a:solidFill>
                <a:latin typeface="Libre Franklin" pitchFamily="2" charset="0"/>
              </a:rPr>
              <a:t>30.5  million</a:t>
            </a:r>
          </a:p>
        </p:txBody>
      </p:sp>
      <p:sp>
        <p:nvSpPr>
          <p:cNvPr id="23" name="TextBox 23"/>
          <p:cNvSpPr txBox="1"/>
          <p:nvPr/>
        </p:nvSpPr>
        <p:spPr>
          <a:xfrm>
            <a:off x="5212424" y="8165963"/>
            <a:ext cx="4890943" cy="267830"/>
          </a:xfrm>
          <a:prstGeom prst="rect">
            <a:avLst/>
          </a:prstGeom>
        </p:spPr>
        <p:txBody>
          <a:bodyPr wrap="square" lIns="0" tIns="0" rIns="0" bIns="0" rtlCol="0" anchor="t">
            <a:spAutoFit/>
          </a:bodyPr>
          <a:lstStyle/>
          <a:p>
            <a:pPr>
              <a:lnSpc>
                <a:spcPts val="2210"/>
              </a:lnSpc>
            </a:pPr>
            <a:r>
              <a:rPr lang="en-US" b="1" dirty="0">
                <a:solidFill>
                  <a:srgbClr val="191919"/>
                </a:solidFill>
                <a:latin typeface="Libre Franklin" pitchFamily="2" charset="0"/>
              </a:rPr>
              <a:t>Fully Diluted Shares O/S as of June 30, 2023</a:t>
            </a:r>
          </a:p>
        </p:txBody>
      </p:sp>
      <p:sp>
        <p:nvSpPr>
          <p:cNvPr id="24" name="TextBox 24"/>
          <p:cNvSpPr txBox="1"/>
          <p:nvPr/>
        </p:nvSpPr>
        <p:spPr>
          <a:xfrm>
            <a:off x="11821928" y="8893387"/>
            <a:ext cx="6923272" cy="267830"/>
          </a:xfrm>
          <a:prstGeom prst="rect">
            <a:avLst/>
          </a:prstGeom>
        </p:spPr>
        <p:txBody>
          <a:bodyPr lIns="0" tIns="0" rIns="0" bIns="0" rtlCol="0" anchor="t">
            <a:spAutoFit/>
          </a:bodyPr>
          <a:lstStyle/>
          <a:p>
            <a:pPr>
              <a:lnSpc>
                <a:spcPts val="2210"/>
              </a:lnSpc>
            </a:pPr>
            <a:r>
              <a:rPr lang="en-US" dirty="0">
                <a:solidFill>
                  <a:srgbClr val="191919"/>
                </a:solidFill>
                <a:latin typeface="Libre Franklin" pitchFamily="2" charset="0"/>
              </a:rPr>
              <a:t>$2.8 million</a:t>
            </a:r>
          </a:p>
        </p:txBody>
      </p:sp>
      <p:sp>
        <p:nvSpPr>
          <p:cNvPr id="25" name="TextBox 25"/>
          <p:cNvSpPr txBox="1"/>
          <p:nvPr/>
        </p:nvSpPr>
        <p:spPr>
          <a:xfrm>
            <a:off x="5212424" y="8976658"/>
            <a:ext cx="4001099" cy="272627"/>
          </a:xfrm>
          <a:prstGeom prst="rect">
            <a:avLst/>
          </a:prstGeom>
        </p:spPr>
        <p:txBody>
          <a:bodyPr lIns="0" tIns="0" rIns="0" bIns="0" rtlCol="0" anchor="t">
            <a:spAutoFit/>
          </a:bodyPr>
          <a:lstStyle/>
          <a:p>
            <a:pPr>
              <a:lnSpc>
                <a:spcPts val="2210"/>
              </a:lnSpc>
            </a:pPr>
            <a:r>
              <a:rPr lang="en-US" b="1" dirty="0">
                <a:solidFill>
                  <a:srgbClr val="191919"/>
                </a:solidFill>
                <a:latin typeface="Libre Franklin" pitchFamily="2" charset="0"/>
              </a:rPr>
              <a:t>Cash as of June 30, 2023</a:t>
            </a:r>
          </a:p>
        </p:txBody>
      </p:sp>
      <p:sp>
        <p:nvSpPr>
          <p:cNvPr id="26" name="TextBox 26"/>
          <p:cNvSpPr txBox="1"/>
          <p:nvPr/>
        </p:nvSpPr>
        <p:spPr>
          <a:xfrm>
            <a:off x="11821928" y="9657468"/>
            <a:ext cx="6923272" cy="267830"/>
          </a:xfrm>
          <a:prstGeom prst="rect">
            <a:avLst/>
          </a:prstGeom>
        </p:spPr>
        <p:txBody>
          <a:bodyPr lIns="0" tIns="0" rIns="0" bIns="0" rtlCol="0" anchor="t">
            <a:spAutoFit/>
          </a:bodyPr>
          <a:lstStyle/>
          <a:p>
            <a:pPr>
              <a:lnSpc>
                <a:spcPts val="2210"/>
              </a:lnSpc>
            </a:pPr>
            <a:r>
              <a:rPr lang="en-US" dirty="0">
                <a:solidFill>
                  <a:srgbClr val="191919"/>
                </a:solidFill>
                <a:latin typeface="Libre Franklin" pitchFamily="2" charset="0"/>
              </a:rPr>
              <a:t>$2.4 million</a:t>
            </a:r>
          </a:p>
        </p:txBody>
      </p:sp>
      <p:sp>
        <p:nvSpPr>
          <p:cNvPr id="27" name="TextBox 27"/>
          <p:cNvSpPr txBox="1"/>
          <p:nvPr/>
        </p:nvSpPr>
        <p:spPr>
          <a:xfrm>
            <a:off x="5212424" y="9682607"/>
            <a:ext cx="4001099" cy="267830"/>
          </a:xfrm>
          <a:prstGeom prst="rect">
            <a:avLst/>
          </a:prstGeom>
        </p:spPr>
        <p:txBody>
          <a:bodyPr lIns="0" tIns="0" rIns="0" bIns="0" rtlCol="0" anchor="t">
            <a:spAutoFit/>
          </a:bodyPr>
          <a:lstStyle/>
          <a:p>
            <a:pPr>
              <a:lnSpc>
                <a:spcPts val="2210"/>
              </a:lnSpc>
            </a:pPr>
            <a:r>
              <a:rPr lang="en-US" b="1" dirty="0">
                <a:solidFill>
                  <a:srgbClr val="191919"/>
                </a:solidFill>
                <a:latin typeface="Libre Franklin" pitchFamily="2" charset="0"/>
              </a:rPr>
              <a:t>Working Capital as of June 30, 2023</a:t>
            </a:r>
          </a:p>
        </p:txBody>
      </p:sp>
      <p:sp>
        <p:nvSpPr>
          <p:cNvPr id="28" name="AutoShape 28"/>
          <p:cNvSpPr/>
          <p:nvPr/>
        </p:nvSpPr>
        <p:spPr>
          <a:xfrm>
            <a:off x="5218328" y="4640466"/>
            <a:ext cx="8280000" cy="0"/>
          </a:xfrm>
          <a:prstGeom prst="line">
            <a:avLst/>
          </a:prstGeom>
          <a:ln w="57150" cap="flat">
            <a:solidFill>
              <a:srgbClr val="0B3862"/>
            </a:solidFill>
            <a:prstDash val="solid"/>
            <a:headEnd type="none" w="sm" len="sm"/>
            <a:tailEnd type="none" w="sm" len="sm"/>
          </a:ln>
        </p:spPr>
        <p:txBody>
          <a:bodyPr/>
          <a:lstStyle/>
          <a:p>
            <a:endParaRPr lang="en-US"/>
          </a:p>
        </p:txBody>
      </p:sp>
      <p:sp>
        <p:nvSpPr>
          <p:cNvPr id="29" name="AutoShape 29"/>
          <p:cNvSpPr/>
          <p:nvPr/>
        </p:nvSpPr>
        <p:spPr>
          <a:xfrm>
            <a:off x="5218328" y="5483944"/>
            <a:ext cx="8280000" cy="0"/>
          </a:xfrm>
          <a:prstGeom prst="line">
            <a:avLst/>
          </a:prstGeom>
          <a:ln w="57150" cap="flat">
            <a:solidFill>
              <a:srgbClr val="0B3862"/>
            </a:solidFill>
            <a:prstDash val="solid"/>
            <a:headEnd type="none" w="sm" len="sm"/>
            <a:tailEnd type="none" w="sm" len="sm"/>
          </a:ln>
        </p:spPr>
        <p:txBody>
          <a:bodyPr/>
          <a:lstStyle/>
          <a:p>
            <a:endParaRPr lang="en-US"/>
          </a:p>
        </p:txBody>
      </p:sp>
      <p:sp>
        <p:nvSpPr>
          <p:cNvPr id="30" name="AutoShape 30"/>
          <p:cNvSpPr/>
          <p:nvPr/>
        </p:nvSpPr>
        <p:spPr>
          <a:xfrm>
            <a:off x="5218328" y="6369382"/>
            <a:ext cx="8280000" cy="0"/>
          </a:xfrm>
          <a:prstGeom prst="line">
            <a:avLst/>
          </a:prstGeom>
          <a:ln w="57150" cap="flat">
            <a:solidFill>
              <a:srgbClr val="0B3862"/>
            </a:solidFill>
            <a:prstDash val="solid"/>
            <a:headEnd type="none" w="sm" len="sm"/>
            <a:tailEnd type="none" w="sm" len="sm"/>
          </a:ln>
        </p:spPr>
        <p:txBody>
          <a:bodyPr/>
          <a:lstStyle/>
          <a:p>
            <a:endParaRPr lang="en-US"/>
          </a:p>
        </p:txBody>
      </p:sp>
      <p:sp>
        <p:nvSpPr>
          <p:cNvPr id="31" name="AutoShape 31"/>
          <p:cNvSpPr/>
          <p:nvPr/>
        </p:nvSpPr>
        <p:spPr>
          <a:xfrm>
            <a:off x="5218328" y="7087457"/>
            <a:ext cx="8280000" cy="0"/>
          </a:xfrm>
          <a:prstGeom prst="line">
            <a:avLst/>
          </a:prstGeom>
          <a:ln w="57150" cap="flat">
            <a:solidFill>
              <a:srgbClr val="0B3862"/>
            </a:solidFill>
            <a:prstDash val="solid"/>
            <a:headEnd type="none" w="sm" len="sm"/>
            <a:tailEnd type="none" w="sm" len="sm"/>
          </a:ln>
        </p:spPr>
        <p:txBody>
          <a:bodyPr/>
          <a:lstStyle/>
          <a:p>
            <a:endParaRPr lang="en-US"/>
          </a:p>
        </p:txBody>
      </p:sp>
      <p:sp>
        <p:nvSpPr>
          <p:cNvPr id="32" name="AutoShape 32"/>
          <p:cNvSpPr/>
          <p:nvPr/>
        </p:nvSpPr>
        <p:spPr>
          <a:xfrm>
            <a:off x="5218328" y="7800303"/>
            <a:ext cx="8280000" cy="0"/>
          </a:xfrm>
          <a:prstGeom prst="line">
            <a:avLst/>
          </a:prstGeom>
          <a:ln w="57150" cap="flat">
            <a:solidFill>
              <a:srgbClr val="0B3862"/>
            </a:solidFill>
            <a:prstDash val="solid"/>
            <a:headEnd type="none" w="sm" len="sm"/>
            <a:tailEnd type="none" w="sm" len="sm"/>
          </a:ln>
        </p:spPr>
        <p:txBody>
          <a:bodyPr/>
          <a:lstStyle/>
          <a:p>
            <a:endParaRPr lang="en-US"/>
          </a:p>
        </p:txBody>
      </p:sp>
      <p:sp>
        <p:nvSpPr>
          <p:cNvPr id="33" name="AutoShape 33"/>
          <p:cNvSpPr/>
          <p:nvPr/>
        </p:nvSpPr>
        <p:spPr>
          <a:xfrm>
            <a:off x="5218328" y="8730224"/>
            <a:ext cx="8280000" cy="0"/>
          </a:xfrm>
          <a:prstGeom prst="line">
            <a:avLst/>
          </a:prstGeom>
          <a:ln w="57150" cap="flat">
            <a:solidFill>
              <a:srgbClr val="0B3862"/>
            </a:solidFill>
            <a:prstDash val="solid"/>
            <a:headEnd type="none" w="sm" len="sm"/>
            <a:tailEnd type="none" w="sm" len="sm"/>
          </a:ln>
        </p:spPr>
        <p:txBody>
          <a:bodyPr/>
          <a:lstStyle/>
          <a:p>
            <a:endParaRPr lang="en-US"/>
          </a:p>
        </p:txBody>
      </p:sp>
      <p:sp>
        <p:nvSpPr>
          <p:cNvPr id="34" name="AutoShape 34"/>
          <p:cNvSpPr/>
          <p:nvPr/>
        </p:nvSpPr>
        <p:spPr>
          <a:xfrm>
            <a:off x="5218328" y="9507777"/>
            <a:ext cx="8280000" cy="0"/>
          </a:xfrm>
          <a:prstGeom prst="line">
            <a:avLst/>
          </a:prstGeom>
          <a:ln w="57150" cap="flat">
            <a:solidFill>
              <a:srgbClr val="0B3862"/>
            </a:solidFill>
            <a:prstDash val="solid"/>
            <a:headEnd type="none" w="sm" len="sm"/>
            <a:tailEnd type="none" w="sm" len="sm"/>
          </a:ln>
        </p:spPr>
        <p:txBody>
          <a:bodyPr/>
          <a:lstStyle/>
          <a:p>
            <a:endParaRPr lang="en-US"/>
          </a:p>
        </p:txBody>
      </p:sp>
      <p:sp>
        <p:nvSpPr>
          <p:cNvPr id="35" name="TextBox 108">
            <a:extLst>
              <a:ext uri="{FF2B5EF4-FFF2-40B4-BE49-F238E27FC236}">
                <a16:creationId xmlns:a16="http://schemas.microsoft.com/office/drawing/2014/main" id="{F0587A86-0CC2-DAA1-BBC9-2BC5AF53284B}"/>
              </a:ext>
            </a:extLst>
          </p:cNvPr>
          <p:cNvSpPr txBox="1"/>
          <p:nvPr/>
        </p:nvSpPr>
        <p:spPr>
          <a:xfrm>
            <a:off x="13475376" y="1376277"/>
            <a:ext cx="3783923" cy="331757"/>
          </a:xfrm>
          <a:prstGeom prst="rect">
            <a:avLst/>
          </a:prstGeom>
        </p:spPr>
        <p:txBody>
          <a:bodyPr lIns="0" tIns="0" rIns="0" bIns="0" rtlCol="0" anchor="t">
            <a:spAutoFit/>
          </a:body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ibre Franklin Light"/>
                <a:ea typeface="+mn-ea"/>
                <a:cs typeface="+mn-cs"/>
              </a:rPr>
              <a:t>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3862"/>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DE2C9D1-63B4-4B14-A980-12D7DB90666D}"/>
              </a:ext>
            </a:extLst>
          </p:cNvPr>
          <p:cNvGraphicFramePr>
            <a:graphicFrameLocks/>
          </p:cNvGraphicFramePr>
          <p:nvPr/>
        </p:nvGraphicFramePr>
        <p:xfrm>
          <a:off x="5029200" y="2857510"/>
          <a:ext cx="12582994" cy="6818495"/>
        </p:xfrm>
        <a:graphic>
          <a:graphicData uri="http://schemas.openxmlformats.org/drawingml/2006/chart">
            <c:chart xmlns:c="http://schemas.openxmlformats.org/drawingml/2006/chart" xmlns:r="http://schemas.openxmlformats.org/officeDocument/2006/relationships" r:id="rId3"/>
          </a:graphicData>
        </a:graphic>
      </p:graphicFrame>
      <p:sp>
        <p:nvSpPr>
          <p:cNvPr id="49" name="TextBox 49"/>
          <p:cNvSpPr txBox="1"/>
          <p:nvPr/>
        </p:nvSpPr>
        <p:spPr>
          <a:xfrm>
            <a:off x="675806" y="3838147"/>
            <a:ext cx="5435730" cy="3077766"/>
          </a:xfrm>
          <a:prstGeom prst="rect">
            <a:avLst/>
          </a:prstGeom>
        </p:spPr>
        <p:txBody>
          <a:bodyPr lIns="0" tIns="0" rIns="0" bIns="0" rtlCol="0" anchor="t">
            <a:spAutoFit/>
          </a:bodyPr>
          <a:lstStyle/>
          <a:p>
            <a:pPr marL="0" marR="0" lvl="0" indent="0" algn="l" defTabSz="914400" rtl="0" eaLnBrk="1" fontAlgn="auto" latinLnBrk="0" hangingPunct="1">
              <a:lnSpc>
                <a:spcPts val="6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Libre Franklin" pitchFamily="2" charset="0"/>
              </a:rPr>
              <a:t>Annual Recurring Revenue Growth</a:t>
            </a:r>
          </a:p>
        </p:txBody>
      </p:sp>
      <p:sp>
        <p:nvSpPr>
          <p:cNvPr id="50" name="TextBox 50"/>
          <p:cNvSpPr txBox="1"/>
          <p:nvPr/>
        </p:nvSpPr>
        <p:spPr>
          <a:xfrm>
            <a:off x="13475377" y="1331760"/>
            <a:ext cx="3783923" cy="331757"/>
          </a:xfrm>
          <a:prstGeom prst="rect">
            <a:avLst/>
          </a:prstGeom>
        </p:spPr>
        <p:txBody>
          <a:bodyPr lIns="0" tIns="0" rIns="0" bIns="0" rtlCol="0" anchor="t">
            <a:spAutoFit/>
          </a:body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6F6F6"/>
                </a:solidFill>
                <a:effectLst/>
                <a:uLnTx/>
                <a:uFillTx/>
                <a:latin typeface="Libre Franklin Light"/>
                <a:ea typeface="+mn-ea"/>
                <a:cs typeface="+mn-cs"/>
              </a:rPr>
              <a:t>2023</a:t>
            </a:r>
          </a:p>
        </p:txBody>
      </p:sp>
      <p:sp>
        <p:nvSpPr>
          <p:cNvPr id="51" name="AutoShape 51"/>
          <p:cNvSpPr/>
          <p:nvPr/>
        </p:nvSpPr>
        <p:spPr>
          <a:xfrm>
            <a:off x="1028700" y="1028700"/>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52" name="AutoShape 52"/>
          <p:cNvSpPr/>
          <p:nvPr/>
        </p:nvSpPr>
        <p:spPr>
          <a:xfrm>
            <a:off x="1028700" y="2013492"/>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53" name="TextBox 53"/>
          <p:cNvSpPr txBox="1"/>
          <p:nvPr/>
        </p:nvSpPr>
        <p:spPr>
          <a:xfrm>
            <a:off x="1028700" y="1331760"/>
            <a:ext cx="7583275" cy="346075"/>
          </a:xfrm>
          <a:prstGeom prst="rect">
            <a:avLst/>
          </a:prstGeom>
        </p:spPr>
        <p:txBody>
          <a:bodyPr lIns="0" tIns="0" rIns="0" bIns="0" rtlCol="0" anchor="t">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Libre Franklin Light"/>
                <a:ea typeface="+mn-ea"/>
                <a:cs typeface="+mn-cs"/>
              </a:rPr>
              <a:t>AirIQ Inc. Proven Leaders in IoT Asset Tracking Solutions</a:t>
            </a:r>
          </a:p>
        </p:txBody>
      </p:sp>
      <p:sp>
        <p:nvSpPr>
          <p:cNvPr id="54" name="AutoShape 54"/>
          <p:cNvSpPr/>
          <p:nvPr/>
        </p:nvSpPr>
        <p:spPr>
          <a:xfrm rot="-554201" flipV="1">
            <a:off x="7336000" y="3418067"/>
            <a:ext cx="9635799" cy="2760264"/>
          </a:xfrm>
          <a:prstGeom prst="line">
            <a:avLst/>
          </a:prstGeom>
          <a:ln w="146050" cap="rnd">
            <a:solidFill>
              <a:srgbClr val="2ABDB0"/>
            </a:solidFill>
            <a:prstDash val="solid"/>
            <a:headEnd type="none" w="sm" len="sm"/>
            <a:tailEnd type="triangle" w="lg" len="med"/>
          </a:ln>
        </p:spPr>
        <p:txBody>
          <a:bodyPr/>
          <a:lstStyle/>
          <a:p>
            <a:endParaRPr lang="en-US"/>
          </a:p>
        </p:txBody>
      </p:sp>
      <p:sp>
        <p:nvSpPr>
          <p:cNvPr id="55" name="TextBox 55"/>
          <p:cNvSpPr txBox="1"/>
          <p:nvPr/>
        </p:nvSpPr>
        <p:spPr>
          <a:xfrm>
            <a:off x="6477000" y="3204022"/>
            <a:ext cx="7439975" cy="1017779"/>
          </a:xfrm>
          <a:prstGeom prst="rect">
            <a:avLst/>
          </a:prstGeom>
        </p:spPr>
        <p:txBody>
          <a:bodyPr lIns="0" tIns="0" rIns="0" bIns="0" rtlCol="0" anchor="t">
            <a:spAutoFit/>
          </a:bodyPr>
          <a:lstStyle/>
          <a:p>
            <a:pPr marL="0" marR="0" lvl="0" indent="0" algn="r" defTabSz="914400" rtl="0" eaLnBrk="1" fontAlgn="auto" latinLnBrk="0" hangingPunct="1">
              <a:lnSpc>
                <a:spcPts val="2729"/>
              </a:lnSpc>
              <a:spcBef>
                <a:spcPts val="0"/>
              </a:spcBef>
              <a:spcAft>
                <a:spcPts val="0"/>
              </a:spcAft>
              <a:buClrTx/>
              <a:buSzTx/>
              <a:buFontTx/>
              <a:buNone/>
              <a:tabLst/>
              <a:defRPr/>
            </a:pPr>
            <a:r>
              <a:rPr lang="en-US" sz="2400" b="1" dirty="0">
                <a:solidFill>
                  <a:srgbClr val="2ABDB0"/>
                </a:solidFill>
                <a:latin typeface="Libre Franklin" pitchFamily="2" charset="0"/>
              </a:rPr>
              <a:t>102</a:t>
            </a:r>
            <a:r>
              <a:rPr kumimoji="0" lang="en-US" sz="2400" b="1" i="0" u="none" strike="noStrike" kern="1200" cap="none" spc="0" normalizeH="0" baseline="0" noProof="0" dirty="0">
                <a:ln>
                  <a:noFill/>
                </a:ln>
                <a:solidFill>
                  <a:srgbClr val="2ABDB0"/>
                </a:solidFill>
                <a:effectLst/>
                <a:uLnTx/>
                <a:uFillTx/>
                <a:latin typeface="Libre Franklin" pitchFamily="2" charset="0"/>
              </a:rPr>
              <a:t>% Increase </a:t>
            </a:r>
          </a:p>
          <a:p>
            <a:pPr marL="0" marR="0" lvl="0" indent="0" algn="r" defTabSz="914400" rtl="0" eaLnBrk="1" fontAlgn="auto" latinLnBrk="0" hangingPunct="1">
              <a:lnSpc>
                <a:spcPts val="2729"/>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ABDB0"/>
                </a:solidFill>
                <a:effectLst/>
                <a:uLnTx/>
                <a:uFillTx/>
                <a:latin typeface="Libre Franklin" pitchFamily="2" charset="0"/>
              </a:rPr>
              <a:t>Recurring Revenue</a:t>
            </a:r>
          </a:p>
          <a:p>
            <a:pPr marL="0" marR="0" lvl="0" indent="0" algn="l" defTabSz="914400" rtl="0" eaLnBrk="1" fontAlgn="auto" latinLnBrk="0" hangingPunct="1">
              <a:lnSpc>
                <a:spcPts val="2729"/>
              </a:lnSpc>
              <a:spcBef>
                <a:spcPts val="0"/>
              </a:spcBef>
              <a:spcAft>
                <a:spcPts val="0"/>
              </a:spcAft>
              <a:buClrTx/>
              <a:buSzTx/>
              <a:buFontTx/>
              <a:buNone/>
              <a:tabLst/>
              <a:defRPr/>
            </a:pPr>
            <a:endParaRPr kumimoji="0" lang="en-US" sz="2099" b="1" i="0" u="none" strike="noStrike" kern="1200" cap="none" spc="0" normalizeH="0" baseline="0" noProof="0" dirty="0">
              <a:ln>
                <a:noFill/>
              </a:ln>
              <a:solidFill>
                <a:srgbClr val="2ABDB0"/>
              </a:solidFill>
              <a:effectLst/>
              <a:uLnTx/>
              <a:uFillTx/>
              <a:latin typeface="Libre Franklin" pitchFamily="2" charset="0"/>
            </a:endParaRPr>
          </a:p>
        </p:txBody>
      </p:sp>
    </p:spTree>
    <p:extLst>
      <p:ext uri="{BB962C8B-B14F-4D97-AF65-F5344CB8AC3E}">
        <p14:creationId xmlns:p14="http://schemas.microsoft.com/office/powerpoint/2010/main" val="377129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7C012635-6AE1-5A65-6E6E-F06A220396CE}"/>
              </a:ext>
            </a:extLst>
          </p:cNvPr>
          <p:cNvGraphicFramePr>
            <a:graphicFrameLocks/>
          </p:cNvGraphicFramePr>
          <p:nvPr/>
        </p:nvGraphicFramePr>
        <p:xfrm>
          <a:off x="4615524" y="2286820"/>
          <a:ext cx="12529475" cy="7517685"/>
        </p:xfrm>
        <a:graphic>
          <a:graphicData uri="http://schemas.openxmlformats.org/drawingml/2006/chart">
            <c:chart xmlns:c="http://schemas.openxmlformats.org/drawingml/2006/chart" xmlns:r="http://schemas.openxmlformats.org/officeDocument/2006/relationships" r:id="rId3"/>
          </a:graphicData>
        </a:graphic>
      </p:graphicFrame>
      <p:sp>
        <p:nvSpPr>
          <p:cNvPr id="105" name="TextBox 105"/>
          <p:cNvSpPr txBox="1"/>
          <p:nvPr/>
        </p:nvSpPr>
        <p:spPr>
          <a:xfrm>
            <a:off x="506987" y="4010561"/>
            <a:ext cx="3836413" cy="2308324"/>
          </a:xfrm>
          <a:prstGeom prst="rect">
            <a:avLst/>
          </a:prstGeom>
        </p:spPr>
        <p:txBody>
          <a:bodyPr wrap="square" lIns="0" tIns="0" rIns="0" bIns="0" rtlCol="0" anchor="t">
            <a:spAutoFit/>
          </a:bodyPr>
          <a:lstStyle/>
          <a:p>
            <a:pPr>
              <a:lnSpc>
                <a:spcPts val="6000"/>
              </a:lnSpc>
              <a:defRPr/>
            </a:pPr>
            <a:r>
              <a:rPr lang="en-US" sz="6000" dirty="0">
                <a:solidFill>
                  <a:srgbClr val="000000"/>
                </a:solidFill>
                <a:latin typeface="Libre Franklin" pitchFamily="2" charset="0"/>
              </a:rPr>
              <a:t>Book Value Per Share</a:t>
            </a:r>
            <a:endParaRPr kumimoji="0" lang="en-US" sz="6000" b="0" i="0" u="none" strike="noStrike" kern="1200" cap="none" spc="0" normalizeH="0" baseline="0" noProof="0" dirty="0">
              <a:ln>
                <a:noFill/>
              </a:ln>
              <a:solidFill>
                <a:srgbClr val="000000"/>
              </a:solidFill>
              <a:effectLst/>
              <a:uLnTx/>
              <a:uFillTx/>
              <a:latin typeface="Libre Franklin" pitchFamily="2" charset="0"/>
            </a:endParaRPr>
          </a:p>
        </p:txBody>
      </p:sp>
      <p:sp>
        <p:nvSpPr>
          <p:cNvPr id="106" name="AutoShape 106"/>
          <p:cNvSpPr/>
          <p:nvPr/>
        </p:nvSpPr>
        <p:spPr>
          <a:xfrm>
            <a:off x="1028700" y="1028700"/>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107" name="AutoShape 107"/>
          <p:cNvSpPr/>
          <p:nvPr/>
        </p:nvSpPr>
        <p:spPr>
          <a:xfrm>
            <a:off x="1028700" y="2023017"/>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108" name="TextBox 108"/>
          <p:cNvSpPr txBox="1"/>
          <p:nvPr/>
        </p:nvSpPr>
        <p:spPr>
          <a:xfrm>
            <a:off x="13475377" y="1331760"/>
            <a:ext cx="3783923" cy="331757"/>
          </a:xfrm>
          <a:prstGeom prst="rect">
            <a:avLst/>
          </a:prstGeom>
        </p:spPr>
        <p:txBody>
          <a:bodyPr lIns="0" tIns="0" rIns="0" bIns="0" rtlCol="0" anchor="t">
            <a:spAutoFit/>
          </a:bodyPr>
          <a:lstStyle/>
          <a:p>
            <a:pPr marL="0" marR="0" lvl="0" indent="0" algn="r"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Libre Franklin Light"/>
                <a:ea typeface="+mn-ea"/>
                <a:cs typeface="+mn-cs"/>
              </a:rPr>
              <a:t>2023</a:t>
            </a:r>
          </a:p>
        </p:txBody>
      </p:sp>
      <p:sp>
        <p:nvSpPr>
          <p:cNvPr id="109" name="TextBox 109"/>
          <p:cNvSpPr txBox="1"/>
          <p:nvPr/>
        </p:nvSpPr>
        <p:spPr>
          <a:xfrm>
            <a:off x="1028700" y="1331760"/>
            <a:ext cx="7583275" cy="346075"/>
          </a:xfrm>
          <a:prstGeom prst="rect">
            <a:avLst/>
          </a:prstGeom>
        </p:spPr>
        <p:txBody>
          <a:bodyPr lIns="0" tIns="0" rIns="0" bIns="0" rtlCol="0" anchor="t">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Libre Franklin Light"/>
                <a:ea typeface="+mn-ea"/>
                <a:cs typeface="+mn-cs"/>
              </a:rPr>
              <a:t>AirIQ Inc. Proven Leaders in IoT Asset Tracking Solutions</a:t>
            </a:r>
          </a:p>
        </p:txBody>
      </p:sp>
      <p:sp>
        <p:nvSpPr>
          <p:cNvPr id="3" name="TextBox 2">
            <a:extLst>
              <a:ext uri="{FF2B5EF4-FFF2-40B4-BE49-F238E27FC236}">
                <a16:creationId xmlns:a16="http://schemas.microsoft.com/office/drawing/2014/main" id="{205E166E-103A-594E-AB1D-B0DEF07A27C6}"/>
              </a:ext>
            </a:extLst>
          </p:cNvPr>
          <p:cNvSpPr txBox="1"/>
          <p:nvPr/>
        </p:nvSpPr>
        <p:spPr>
          <a:xfrm>
            <a:off x="11506200" y="4851112"/>
            <a:ext cx="2514600" cy="584775"/>
          </a:xfrm>
          <a:prstGeom prst="rect">
            <a:avLst/>
          </a:prstGeom>
          <a:noFill/>
        </p:spPr>
        <p:txBody>
          <a:bodyPr wrap="square">
            <a:spAutoFit/>
          </a:bodyPr>
          <a:lstStyle/>
          <a:p>
            <a:r>
              <a:rPr lang="en-US" sz="3200" b="1" dirty="0">
                <a:solidFill>
                  <a:srgbClr val="FFC000"/>
                </a:solidFill>
                <a:effectLst/>
                <a:latin typeface="Libre Franklin" pitchFamily="2" charset="0"/>
                <a:ea typeface="Times New Roman" panose="02020603050405020304" pitchFamily="18" charset="0"/>
              </a:rPr>
              <a:t>38% CAGR</a:t>
            </a:r>
            <a:endParaRPr lang="en-US" sz="3200" b="1" dirty="0">
              <a:solidFill>
                <a:srgbClr val="FFC000"/>
              </a:solidFill>
              <a:latin typeface="Libre Franklin" pitchFamily="2" charset="0"/>
            </a:endParaRPr>
          </a:p>
        </p:txBody>
      </p:sp>
      <p:sp>
        <p:nvSpPr>
          <p:cNvPr id="7" name="TextBox 6">
            <a:extLst>
              <a:ext uri="{FF2B5EF4-FFF2-40B4-BE49-F238E27FC236}">
                <a16:creationId xmlns:a16="http://schemas.microsoft.com/office/drawing/2014/main" id="{9DD0303C-E095-4251-8738-D3ABC26E03EB}"/>
              </a:ext>
            </a:extLst>
          </p:cNvPr>
          <p:cNvSpPr txBox="1"/>
          <p:nvPr/>
        </p:nvSpPr>
        <p:spPr>
          <a:xfrm>
            <a:off x="474330" y="6455896"/>
            <a:ext cx="3869070" cy="1384995"/>
          </a:xfrm>
          <a:prstGeom prst="rect">
            <a:avLst/>
          </a:prstGeom>
          <a:noFill/>
        </p:spPr>
        <p:txBody>
          <a:bodyPr wrap="square">
            <a:spAutoFit/>
          </a:bodyPr>
          <a:lstStyle/>
          <a:p>
            <a:r>
              <a:rPr lang="en-US" sz="2800" dirty="0">
                <a:effectLst/>
                <a:latin typeface="Libre Franklin" pitchFamily="2" charset="0"/>
                <a:ea typeface="Times New Roman" panose="02020603050405020304" pitchFamily="18" charset="0"/>
              </a:rPr>
              <a:t>Since 2014, Book Value Per Share has </a:t>
            </a:r>
            <a:r>
              <a:rPr lang="en-US" sz="2800" b="1" dirty="0">
                <a:effectLst/>
                <a:latin typeface="Libre Franklin" pitchFamily="2" charset="0"/>
                <a:ea typeface="Times New Roman" panose="02020603050405020304" pitchFamily="18" charset="0"/>
              </a:rPr>
              <a:t>increased by 18x</a:t>
            </a:r>
            <a:endParaRPr lang="en-US" sz="2800" b="1" dirty="0">
              <a:latin typeface="Libre Franklin" pitchFamily="2" charset="0"/>
            </a:endParaRPr>
          </a:p>
        </p:txBody>
      </p:sp>
      <p:sp>
        <p:nvSpPr>
          <p:cNvPr id="6" name="AutoShape 54">
            <a:extLst>
              <a:ext uri="{FF2B5EF4-FFF2-40B4-BE49-F238E27FC236}">
                <a16:creationId xmlns:a16="http://schemas.microsoft.com/office/drawing/2014/main" id="{6AE7839D-2F31-CF30-F0A1-35B7B823718E}"/>
              </a:ext>
            </a:extLst>
          </p:cNvPr>
          <p:cNvSpPr/>
          <p:nvPr/>
        </p:nvSpPr>
        <p:spPr>
          <a:xfrm rot="-554201" flipV="1">
            <a:off x="6495022" y="5682876"/>
            <a:ext cx="9681303" cy="1390037"/>
          </a:xfrm>
          <a:prstGeom prst="line">
            <a:avLst/>
          </a:prstGeom>
          <a:ln w="146050" cap="rnd">
            <a:solidFill>
              <a:srgbClr val="FFC000"/>
            </a:solidFill>
            <a:prstDash val="solid"/>
            <a:headEnd type="none" w="sm" len="sm"/>
            <a:tailEnd type="triangle" w="lg" len="med"/>
          </a:ln>
        </p:spPr>
        <p:txBody>
          <a:bodyPr/>
          <a:lstStyle/>
          <a:p>
            <a:endParaRPr lang="en-US"/>
          </a:p>
        </p:txBody>
      </p:sp>
    </p:spTree>
    <p:extLst>
      <p:ext uri="{BB962C8B-B14F-4D97-AF65-F5344CB8AC3E}">
        <p14:creationId xmlns:p14="http://schemas.microsoft.com/office/powerpoint/2010/main" val="73358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4">
            <a:extLst>
              <a:ext uri="{FF2B5EF4-FFF2-40B4-BE49-F238E27FC236}">
                <a16:creationId xmlns:a16="http://schemas.microsoft.com/office/drawing/2014/main" id="{7FE71DE3-A911-6A4C-0094-BF6F1FEC8C53}"/>
              </a:ext>
            </a:extLst>
          </p:cNvPr>
          <p:cNvGrpSpPr/>
          <p:nvPr/>
        </p:nvGrpSpPr>
        <p:grpSpPr>
          <a:xfrm>
            <a:off x="264994" y="7810500"/>
            <a:ext cx="17718206" cy="701700"/>
            <a:chOff x="0" y="0"/>
            <a:chExt cx="27931249" cy="1106170"/>
          </a:xfrm>
        </p:grpSpPr>
        <p:sp>
          <p:nvSpPr>
            <p:cNvPr id="54" name="Freeform 5">
              <a:extLst>
                <a:ext uri="{FF2B5EF4-FFF2-40B4-BE49-F238E27FC236}">
                  <a16:creationId xmlns:a16="http://schemas.microsoft.com/office/drawing/2014/main" id="{7F36B88A-DDC6-2EA3-F0A9-B258341C2DFD}"/>
                </a:ext>
              </a:extLst>
            </p:cNvPr>
            <p:cNvSpPr/>
            <p:nvPr/>
          </p:nvSpPr>
          <p:spPr>
            <a:xfrm>
              <a:off x="0" y="0"/>
              <a:ext cx="27932518" cy="1106170"/>
            </a:xfrm>
            <a:custGeom>
              <a:avLst/>
              <a:gdLst/>
              <a:ahLst/>
              <a:cxnLst/>
              <a:rect l="l" t="t" r="r" b="b"/>
              <a:pathLst>
                <a:path w="27932518" h="1106170">
                  <a:moveTo>
                    <a:pt x="27378800" y="1106170"/>
                  </a:moveTo>
                  <a:lnTo>
                    <a:pt x="553720" y="1106170"/>
                  </a:lnTo>
                  <a:cubicBezTo>
                    <a:pt x="247650" y="1106170"/>
                    <a:pt x="0" y="858520"/>
                    <a:pt x="0" y="553720"/>
                  </a:cubicBezTo>
                  <a:cubicBezTo>
                    <a:pt x="0" y="247650"/>
                    <a:pt x="247650" y="0"/>
                    <a:pt x="553720" y="0"/>
                  </a:cubicBezTo>
                  <a:lnTo>
                    <a:pt x="27378800" y="0"/>
                  </a:lnTo>
                  <a:cubicBezTo>
                    <a:pt x="27684868" y="0"/>
                    <a:pt x="27932518" y="247650"/>
                    <a:pt x="27932518" y="553720"/>
                  </a:cubicBezTo>
                  <a:cubicBezTo>
                    <a:pt x="27931250" y="858520"/>
                    <a:pt x="27683600" y="1106170"/>
                    <a:pt x="27378800" y="1106170"/>
                  </a:cubicBezTo>
                  <a:close/>
                </a:path>
              </a:pathLst>
            </a:custGeom>
            <a:solidFill>
              <a:srgbClr val="191919">
                <a:alpha val="4706"/>
              </a:srgbClr>
            </a:solidFill>
          </p:spPr>
          <p:txBody>
            <a:bodyPr/>
            <a:lstStyle/>
            <a:p>
              <a:endParaRPr lang="en-US" dirty="0"/>
            </a:p>
          </p:txBody>
        </p:sp>
      </p:grpSp>
      <p:grpSp>
        <p:nvGrpSpPr>
          <p:cNvPr id="2" name="Group 2"/>
          <p:cNvGrpSpPr/>
          <p:nvPr/>
        </p:nvGrpSpPr>
        <p:grpSpPr>
          <a:xfrm>
            <a:off x="284897" y="4838700"/>
            <a:ext cx="17718206" cy="701700"/>
            <a:chOff x="0" y="0"/>
            <a:chExt cx="27931249" cy="1106170"/>
          </a:xfrm>
        </p:grpSpPr>
        <p:sp>
          <p:nvSpPr>
            <p:cNvPr id="3" name="Freeform 3"/>
            <p:cNvSpPr/>
            <p:nvPr/>
          </p:nvSpPr>
          <p:spPr>
            <a:xfrm>
              <a:off x="0" y="0"/>
              <a:ext cx="27932518" cy="1106170"/>
            </a:xfrm>
            <a:custGeom>
              <a:avLst/>
              <a:gdLst/>
              <a:ahLst/>
              <a:cxnLst/>
              <a:rect l="l" t="t" r="r" b="b"/>
              <a:pathLst>
                <a:path w="27932518" h="1106170">
                  <a:moveTo>
                    <a:pt x="27378800" y="1106170"/>
                  </a:moveTo>
                  <a:lnTo>
                    <a:pt x="553720" y="1106170"/>
                  </a:lnTo>
                  <a:cubicBezTo>
                    <a:pt x="247650" y="1106170"/>
                    <a:pt x="0" y="858520"/>
                    <a:pt x="0" y="553720"/>
                  </a:cubicBezTo>
                  <a:cubicBezTo>
                    <a:pt x="0" y="247650"/>
                    <a:pt x="247650" y="0"/>
                    <a:pt x="553720" y="0"/>
                  </a:cubicBezTo>
                  <a:lnTo>
                    <a:pt x="27378800" y="0"/>
                  </a:lnTo>
                  <a:cubicBezTo>
                    <a:pt x="27684868" y="0"/>
                    <a:pt x="27932518" y="247650"/>
                    <a:pt x="27932518" y="553720"/>
                  </a:cubicBezTo>
                  <a:cubicBezTo>
                    <a:pt x="27931250" y="858520"/>
                    <a:pt x="27683600" y="1106170"/>
                    <a:pt x="27378800" y="1106170"/>
                  </a:cubicBezTo>
                  <a:close/>
                </a:path>
              </a:pathLst>
            </a:custGeom>
            <a:solidFill>
              <a:srgbClr val="191919">
                <a:alpha val="9804"/>
              </a:srgbClr>
            </a:solidFill>
          </p:spPr>
          <p:txBody>
            <a:bodyPr/>
            <a:lstStyle/>
            <a:p>
              <a:endParaRPr lang="en-US"/>
            </a:p>
          </p:txBody>
        </p:sp>
      </p:grpSp>
      <p:grpSp>
        <p:nvGrpSpPr>
          <p:cNvPr id="4" name="Group 4"/>
          <p:cNvGrpSpPr/>
          <p:nvPr/>
        </p:nvGrpSpPr>
        <p:grpSpPr>
          <a:xfrm>
            <a:off x="295547" y="5904911"/>
            <a:ext cx="17718206" cy="701700"/>
            <a:chOff x="0" y="0"/>
            <a:chExt cx="27931249" cy="1106170"/>
          </a:xfrm>
        </p:grpSpPr>
        <p:sp>
          <p:nvSpPr>
            <p:cNvPr id="5" name="Freeform 5"/>
            <p:cNvSpPr/>
            <p:nvPr/>
          </p:nvSpPr>
          <p:spPr>
            <a:xfrm>
              <a:off x="0" y="0"/>
              <a:ext cx="27932518" cy="1106170"/>
            </a:xfrm>
            <a:custGeom>
              <a:avLst/>
              <a:gdLst/>
              <a:ahLst/>
              <a:cxnLst/>
              <a:rect l="l" t="t" r="r" b="b"/>
              <a:pathLst>
                <a:path w="27932518" h="1106170">
                  <a:moveTo>
                    <a:pt x="27378800" y="1106170"/>
                  </a:moveTo>
                  <a:lnTo>
                    <a:pt x="553720" y="1106170"/>
                  </a:lnTo>
                  <a:cubicBezTo>
                    <a:pt x="247650" y="1106170"/>
                    <a:pt x="0" y="858520"/>
                    <a:pt x="0" y="553720"/>
                  </a:cubicBezTo>
                  <a:cubicBezTo>
                    <a:pt x="0" y="247650"/>
                    <a:pt x="247650" y="0"/>
                    <a:pt x="553720" y="0"/>
                  </a:cubicBezTo>
                  <a:lnTo>
                    <a:pt x="27378800" y="0"/>
                  </a:lnTo>
                  <a:cubicBezTo>
                    <a:pt x="27684868" y="0"/>
                    <a:pt x="27932518" y="247650"/>
                    <a:pt x="27932518" y="553720"/>
                  </a:cubicBezTo>
                  <a:cubicBezTo>
                    <a:pt x="27931250" y="858520"/>
                    <a:pt x="27683600" y="1106170"/>
                    <a:pt x="27378800" y="1106170"/>
                  </a:cubicBezTo>
                  <a:close/>
                </a:path>
              </a:pathLst>
            </a:custGeom>
            <a:solidFill>
              <a:srgbClr val="191919">
                <a:alpha val="4706"/>
              </a:srgbClr>
            </a:solidFill>
          </p:spPr>
          <p:txBody>
            <a:bodyPr/>
            <a:lstStyle/>
            <a:p>
              <a:endParaRPr lang="en-US"/>
            </a:p>
          </p:txBody>
        </p:sp>
      </p:grpSp>
      <p:grpSp>
        <p:nvGrpSpPr>
          <p:cNvPr id="6" name="Group 6"/>
          <p:cNvGrpSpPr/>
          <p:nvPr/>
        </p:nvGrpSpPr>
        <p:grpSpPr>
          <a:xfrm>
            <a:off x="264340" y="6819900"/>
            <a:ext cx="17718206" cy="701700"/>
            <a:chOff x="0" y="0"/>
            <a:chExt cx="27931249" cy="1106170"/>
          </a:xfrm>
        </p:grpSpPr>
        <p:sp>
          <p:nvSpPr>
            <p:cNvPr id="7" name="Freeform 7"/>
            <p:cNvSpPr/>
            <p:nvPr/>
          </p:nvSpPr>
          <p:spPr>
            <a:xfrm>
              <a:off x="0" y="0"/>
              <a:ext cx="27932518" cy="1106170"/>
            </a:xfrm>
            <a:custGeom>
              <a:avLst/>
              <a:gdLst/>
              <a:ahLst/>
              <a:cxnLst/>
              <a:rect l="l" t="t" r="r" b="b"/>
              <a:pathLst>
                <a:path w="27932518" h="1106170">
                  <a:moveTo>
                    <a:pt x="27378800" y="1106170"/>
                  </a:moveTo>
                  <a:lnTo>
                    <a:pt x="553720" y="1106170"/>
                  </a:lnTo>
                  <a:cubicBezTo>
                    <a:pt x="247650" y="1106170"/>
                    <a:pt x="0" y="858520"/>
                    <a:pt x="0" y="553720"/>
                  </a:cubicBezTo>
                  <a:cubicBezTo>
                    <a:pt x="0" y="247650"/>
                    <a:pt x="247650" y="0"/>
                    <a:pt x="553720" y="0"/>
                  </a:cubicBezTo>
                  <a:lnTo>
                    <a:pt x="27378800" y="0"/>
                  </a:lnTo>
                  <a:cubicBezTo>
                    <a:pt x="27684868" y="0"/>
                    <a:pt x="27932518" y="247650"/>
                    <a:pt x="27932518" y="553720"/>
                  </a:cubicBezTo>
                  <a:cubicBezTo>
                    <a:pt x="27931250" y="858520"/>
                    <a:pt x="27683600" y="1106170"/>
                    <a:pt x="27378800" y="1106170"/>
                  </a:cubicBezTo>
                  <a:close/>
                </a:path>
              </a:pathLst>
            </a:custGeom>
            <a:solidFill>
              <a:srgbClr val="191919">
                <a:alpha val="9804"/>
              </a:srgbClr>
            </a:solidFill>
          </p:spPr>
          <p:txBody>
            <a:bodyPr/>
            <a:lstStyle/>
            <a:p>
              <a:endParaRPr lang="en-US"/>
            </a:p>
          </p:txBody>
        </p:sp>
      </p:grpSp>
      <p:grpSp>
        <p:nvGrpSpPr>
          <p:cNvPr id="8" name="Group 8"/>
          <p:cNvGrpSpPr/>
          <p:nvPr/>
        </p:nvGrpSpPr>
        <p:grpSpPr>
          <a:xfrm>
            <a:off x="131509" y="8723881"/>
            <a:ext cx="18042388" cy="1144019"/>
            <a:chOff x="0" y="0"/>
            <a:chExt cx="27614948" cy="1750990"/>
          </a:xfrm>
        </p:grpSpPr>
        <p:sp>
          <p:nvSpPr>
            <p:cNvPr id="9" name="Freeform 9"/>
            <p:cNvSpPr/>
            <p:nvPr/>
          </p:nvSpPr>
          <p:spPr>
            <a:xfrm>
              <a:off x="0" y="0"/>
              <a:ext cx="27616218" cy="1750990"/>
            </a:xfrm>
            <a:custGeom>
              <a:avLst/>
              <a:gdLst/>
              <a:ahLst/>
              <a:cxnLst/>
              <a:rect l="l" t="t" r="r" b="b"/>
              <a:pathLst>
                <a:path w="27616218" h="1750990">
                  <a:moveTo>
                    <a:pt x="27062497" y="1750990"/>
                  </a:moveTo>
                  <a:lnTo>
                    <a:pt x="553720" y="1750990"/>
                  </a:lnTo>
                  <a:cubicBezTo>
                    <a:pt x="247650" y="1750990"/>
                    <a:pt x="0" y="1359069"/>
                    <a:pt x="0" y="876559"/>
                  </a:cubicBezTo>
                  <a:cubicBezTo>
                    <a:pt x="0" y="392039"/>
                    <a:pt x="247650" y="0"/>
                    <a:pt x="553720" y="0"/>
                  </a:cubicBezTo>
                  <a:lnTo>
                    <a:pt x="27062497" y="0"/>
                  </a:lnTo>
                  <a:cubicBezTo>
                    <a:pt x="27368568" y="0"/>
                    <a:pt x="27616218" y="392039"/>
                    <a:pt x="27616218" y="876559"/>
                  </a:cubicBezTo>
                  <a:cubicBezTo>
                    <a:pt x="27614947" y="1359069"/>
                    <a:pt x="27367297" y="1750990"/>
                    <a:pt x="27062497" y="1750990"/>
                  </a:cubicBezTo>
                  <a:close/>
                </a:path>
              </a:pathLst>
            </a:custGeom>
            <a:solidFill>
              <a:srgbClr val="13538A"/>
            </a:solidFill>
          </p:spPr>
          <p:txBody>
            <a:bodyPr/>
            <a:lstStyle/>
            <a:p>
              <a:endParaRPr lang="en-US"/>
            </a:p>
          </p:txBody>
        </p:sp>
      </p:grpSp>
      <p:grpSp>
        <p:nvGrpSpPr>
          <p:cNvPr id="10" name="Group 10"/>
          <p:cNvGrpSpPr/>
          <p:nvPr/>
        </p:nvGrpSpPr>
        <p:grpSpPr>
          <a:xfrm>
            <a:off x="284897" y="8962006"/>
            <a:ext cx="17718206" cy="701700"/>
            <a:chOff x="0" y="0"/>
            <a:chExt cx="27931249" cy="1106170"/>
          </a:xfrm>
        </p:grpSpPr>
        <p:sp>
          <p:nvSpPr>
            <p:cNvPr id="11" name="Freeform 11"/>
            <p:cNvSpPr/>
            <p:nvPr/>
          </p:nvSpPr>
          <p:spPr>
            <a:xfrm>
              <a:off x="0" y="0"/>
              <a:ext cx="27932518" cy="1106170"/>
            </a:xfrm>
            <a:custGeom>
              <a:avLst/>
              <a:gdLst/>
              <a:ahLst/>
              <a:cxnLst/>
              <a:rect l="l" t="t" r="r" b="b"/>
              <a:pathLst>
                <a:path w="27932518" h="1106170">
                  <a:moveTo>
                    <a:pt x="27378800" y="1106170"/>
                  </a:moveTo>
                  <a:lnTo>
                    <a:pt x="553720" y="1106170"/>
                  </a:lnTo>
                  <a:cubicBezTo>
                    <a:pt x="247650" y="1106170"/>
                    <a:pt x="0" y="858520"/>
                    <a:pt x="0" y="553720"/>
                  </a:cubicBezTo>
                  <a:cubicBezTo>
                    <a:pt x="0" y="247650"/>
                    <a:pt x="247650" y="0"/>
                    <a:pt x="553720" y="0"/>
                  </a:cubicBezTo>
                  <a:lnTo>
                    <a:pt x="27378800" y="0"/>
                  </a:lnTo>
                  <a:cubicBezTo>
                    <a:pt x="27684868" y="0"/>
                    <a:pt x="27932518" y="247650"/>
                    <a:pt x="27932518" y="553720"/>
                  </a:cubicBezTo>
                  <a:cubicBezTo>
                    <a:pt x="27931250" y="858520"/>
                    <a:pt x="27683600" y="1106170"/>
                    <a:pt x="27378800" y="1106170"/>
                  </a:cubicBezTo>
                  <a:close/>
                </a:path>
              </a:pathLst>
            </a:custGeom>
            <a:solidFill>
              <a:srgbClr val="37C9EF"/>
            </a:solidFill>
          </p:spPr>
          <p:txBody>
            <a:bodyPr/>
            <a:lstStyle/>
            <a:p>
              <a:endParaRPr lang="en-US"/>
            </a:p>
          </p:txBody>
        </p:sp>
      </p:grpSp>
      <p:sp>
        <p:nvSpPr>
          <p:cNvPr id="12" name="AutoShape 12"/>
          <p:cNvSpPr/>
          <p:nvPr/>
        </p:nvSpPr>
        <p:spPr>
          <a:xfrm>
            <a:off x="13853430" y="3463429"/>
            <a:ext cx="1998324" cy="1252954"/>
          </a:xfrm>
          <a:prstGeom prst="rect">
            <a:avLst/>
          </a:prstGeom>
          <a:solidFill>
            <a:srgbClr val="0A3860"/>
          </a:solidFill>
        </p:spPr>
        <p:txBody>
          <a:bodyPr/>
          <a:lstStyle/>
          <a:p>
            <a:endParaRPr lang="en-US"/>
          </a:p>
        </p:txBody>
      </p:sp>
      <p:sp>
        <p:nvSpPr>
          <p:cNvPr id="13" name="AutoShape 13"/>
          <p:cNvSpPr/>
          <p:nvPr/>
        </p:nvSpPr>
        <p:spPr>
          <a:xfrm>
            <a:off x="11784873" y="3473076"/>
            <a:ext cx="1998324" cy="1243306"/>
          </a:xfrm>
          <a:prstGeom prst="rect">
            <a:avLst/>
          </a:prstGeom>
          <a:solidFill>
            <a:srgbClr val="176599"/>
          </a:solidFill>
        </p:spPr>
        <p:txBody>
          <a:bodyPr/>
          <a:lstStyle/>
          <a:p>
            <a:endParaRPr lang="en-US"/>
          </a:p>
        </p:txBody>
      </p:sp>
      <p:sp>
        <p:nvSpPr>
          <p:cNvPr id="14" name="AutoShape 14"/>
          <p:cNvSpPr/>
          <p:nvPr/>
        </p:nvSpPr>
        <p:spPr>
          <a:xfrm>
            <a:off x="5579201" y="3473076"/>
            <a:ext cx="1998324" cy="1243306"/>
          </a:xfrm>
          <a:prstGeom prst="rect">
            <a:avLst/>
          </a:prstGeom>
          <a:solidFill>
            <a:srgbClr val="38B6FF"/>
          </a:solidFill>
        </p:spPr>
        <p:txBody>
          <a:bodyPr/>
          <a:lstStyle/>
          <a:p>
            <a:endParaRPr lang="en-US"/>
          </a:p>
        </p:txBody>
      </p:sp>
      <p:sp>
        <p:nvSpPr>
          <p:cNvPr id="15" name="AutoShape 15"/>
          <p:cNvSpPr/>
          <p:nvPr/>
        </p:nvSpPr>
        <p:spPr>
          <a:xfrm>
            <a:off x="9716316" y="3473076"/>
            <a:ext cx="1998324" cy="1243306"/>
          </a:xfrm>
          <a:prstGeom prst="rect">
            <a:avLst/>
          </a:prstGeom>
          <a:solidFill>
            <a:srgbClr val="1780BD"/>
          </a:solidFill>
        </p:spPr>
        <p:txBody>
          <a:bodyPr/>
          <a:lstStyle/>
          <a:p>
            <a:endParaRPr lang="en-US"/>
          </a:p>
        </p:txBody>
      </p:sp>
      <p:sp>
        <p:nvSpPr>
          <p:cNvPr id="16" name="AutoShape 16"/>
          <p:cNvSpPr/>
          <p:nvPr/>
        </p:nvSpPr>
        <p:spPr>
          <a:xfrm>
            <a:off x="7647759" y="3473076"/>
            <a:ext cx="1998324" cy="1243306"/>
          </a:xfrm>
          <a:prstGeom prst="rect">
            <a:avLst/>
          </a:prstGeom>
          <a:solidFill>
            <a:srgbClr val="25A2EB"/>
          </a:solidFill>
        </p:spPr>
        <p:txBody>
          <a:bodyPr/>
          <a:lstStyle/>
          <a:p>
            <a:endParaRPr lang="en-US"/>
          </a:p>
        </p:txBody>
      </p:sp>
      <p:sp>
        <p:nvSpPr>
          <p:cNvPr id="17" name="AutoShape 17"/>
          <p:cNvSpPr/>
          <p:nvPr/>
        </p:nvSpPr>
        <p:spPr>
          <a:xfrm>
            <a:off x="15943299" y="3463429"/>
            <a:ext cx="1998324" cy="1252954"/>
          </a:xfrm>
          <a:prstGeom prst="rect">
            <a:avLst/>
          </a:prstGeom>
          <a:solidFill>
            <a:srgbClr val="042542"/>
          </a:solidFill>
        </p:spPr>
        <p:txBody>
          <a:bodyPr/>
          <a:lstStyle/>
          <a:p>
            <a:endParaRPr lang="en-US"/>
          </a:p>
        </p:txBody>
      </p:sp>
      <p:sp>
        <p:nvSpPr>
          <p:cNvPr id="18" name="TextBox 18"/>
          <p:cNvSpPr txBox="1"/>
          <p:nvPr/>
        </p:nvSpPr>
        <p:spPr>
          <a:xfrm>
            <a:off x="595023" y="4954202"/>
            <a:ext cx="4483668" cy="379848"/>
          </a:xfrm>
          <a:prstGeom prst="rect">
            <a:avLst/>
          </a:prstGeom>
        </p:spPr>
        <p:txBody>
          <a:bodyPr lIns="0" tIns="0" rIns="0" bIns="0" rtlCol="0" anchor="t">
            <a:spAutoFit/>
          </a:bodyPr>
          <a:lstStyle/>
          <a:p>
            <a:pPr>
              <a:lnSpc>
                <a:spcPts val="3320"/>
              </a:lnSpc>
            </a:pPr>
            <a:r>
              <a:rPr lang="en-US" sz="2000" spc="110">
                <a:solidFill>
                  <a:srgbClr val="191919"/>
                </a:solidFill>
                <a:latin typeface="Libre Franklin" pitchFamily="2" charset="0"/>
              </a:rPr>
              <a:t>BeWhere Holdings Inc. (BEW.V)</a:t>
            </a:r>
          </a:p>
        </p:txBody>
      </p:sp>
      <p:sp>
        <p:nvSpPr>
          <p:cNvPr id="19" name="TextBox 19"/>
          <p:cNvSpPr txBox="1"/>
          <p:nvPr/>
        </p:nvSpPr>
        <p:spPr>
          <a:xfrm>
            <a:off x="595023" y="5944802"/>
            <a:ext cx="4483668" cy="379848"/>
          </a:xfrm>
          <a:prstGeom prst="rect">
            <a:avLst/>
          </a:prstGeom>
        </p:spPr>
        <p:txBody>
          <a:bodyPr lIns="0" tIns="0" rIns="0" bIns="0" rtlCol="0" anchor="t">
            <a:spAutoFit/>
          </a:bodyPr>
          <a:lstStyle/>
          <a:p>
            <a:pPr>
              <a:lnSpc>
                <a:spcPts val="3320"/>
              </a:lnSpc>
            </a:pPr>
            <a:r>
              <a:rPr lang="en-US" sz="2000" spc="110" dirty="0">
                <a:solidFill>
                  <a:srgbClr val="191919"/>
                </a:solidFill>
                <a:latin typeface="Libre Franklin" pitchFamily="2" charset="0"/>
              </a:rPr>
              <a:t>Blackline Safety Corp. (BLN.TO)</a:t>
            </a:r>
          </a:p>
        </p:txBody>
      </p:sp>
      <p:sp>
        <p:nvSpPr>
          <p:cNvPr id="20" name="TextBox 20"/>
          <p:cNvSpPr txBox="1"/>
          <p:nvPr/>
        </p:nvSpPr>
        <p:spPr>
          <a:xfrm>
            <a:off x="595023" y="7910102"/>
            <a:ext cx="4483668" cy="386516"/>
          </a:xfrm>
          <a:prstGeom prst="rect">
            <a:avLst/>
          </a:prstGeom>
        </p:spPr>
        <p:txBody>
          <a:bodyPr lIns="0" tIns="0" rIns="0" bIns="0" rtlCol="0" anchor="t">
            <a:spAutoFit/>
          </a:bodyPr>
          <a:lstStyle/>
          <a:p>
            <a:pPr>
              <a:lnSpc>
                <a:spcPts val="3320"/>
              </a:lnSpc>
            </a:pPr>
            <a:r>
              <a:rPr lang="en-US" sz="2000" spc="110" dirty="0">
                <a:solidFill>
                  <a:srgbClr val="191919"/>
                </a:solidFill>
                <a:latin typeface="Libre Franklin" pitchFamily="2" charset="0"/>
              </a:rPr>
              <a:t>Industry Average</a:t>
            </a:r>
          </a:p>
        </p:txBody>
      </p:sp>
      <p:sp>
        <p:nvSpPr>
          <p:cNvPr id="21" name="TextBox 21"/>
          <p:cNvSpPr txBox="1"/>
          <p:nvPr/>
        </p:nvSpPr>
        <p:spPr>
          <a:xfrm>
            <a:off x="595023" y="9038794"/>
            <a:ext cx="4483668" cy="437556"/>
          </a:xfrm>
          <a:prstGeom prst="rect">
            <a:avLst/>
          </a:prstGeom>
        </p:spPr>
        <p:txBody>
          <a:bodyPr lIns="0" tIns="0" rIns="0" bIns="0" rtlCol="0" anchor="t">
            <a:spAutoFit/>
          </a:bodyPr>
          <a:lstStyle/>
          <a:p>
            <a:pPr>
              <a:lnSpc>
                <a:spcPts val="3920"/>
              </a:lnSpc>
            </a:pPr>
            <a:r>
              <a:rPr lang="en-US" sz="2000" b="1" spc="130" dirty="0">
                <a:solidFill>
                  <a:srgbClr val="FFFFFF"/>
                </a:solidFill>
                <a:latin typeface="Libre Franklin" pitchFamily="2" charset="0"/>
              </a:rPr>
              <a:t>AirIQ Inc. (IQ.V)</a:t>
            </a:r>
          </a:p>
        </p:txBody>
      </p:sp>
      <p:sp>
        <p:nvSpPr>
          <p:cNvPr id="22" name="TextBox 22"/>
          <p:cNvSpPr txBox="1"/>
          <p:nvPr/>
        </p:nvSpPr>
        <p:spPr>
          <a:xfrm>
            <a:off x="13904707" y="3490866"/>
            <a:ext cx="1947048" cy="1231106"/>
          </a:xfrm>
          <a:prstGeom prst="rect">
            <a:avLst/>
          </a:prstGeom>
        </p:spPr>
        <p:txBody>
          <a:bodyPr lIns="0" tIns="0" rIns="0" bIns="0" rtlCol="0" anchor="t">
            <a:spAutoFit/>
          </a:bodyPr>
          <a:lstStyle/>
          <a:p>
            <a:pPr marL="0" lvl="0" indent="0" algn="ctr">
              <a:lnSpc>
                <a:spcPts val="2383"/>
              </a:lnSpc>
              <a:spcBef>
                <a:spcPct val="0"/>
              </a:spcBef>
            </a:pPr>
            <a:r>
              <a:rPr lang="en-US" sz="2000" b="1" spc="72" dirty="0">
                <a:solidFill>
                  <a:srgbClr val="FFFFFF"/>
                </a:solidFill>
                <a:latin typeface="Libre Franklin" pitchFamily="2" charset="0"/>
              </a:rPr>
              <a:t>Enterprise Value/ Recurring Revenue</a:t>
            </a:r>
          </a:p>
        </p:txBody>
      </p:sp>
      <p:sp>
        <p:nvSpPr>
          <p:cNvPr id="23" name="TextBox 23"/>
          <p:cNvSpPr txBox="1"/>
          <p:nvPr/>
        </p:nvSpPr>
        <p:spPr>
          <a:xfrm>
            <a:off x="11927694" y="3954443"/>
            <a:ext cx="1712683" cy="307777"/>
          </a:xfrm>
          <a:prstGeom prst="rect">
            <a:avLst/>
          </a:prstGeom>
        </p:spPr>
        <p:txBody>
          <a:bodyPr lIns="0" tIns="0" rIns="0" bIns="0" rtlCol="0" anchor="t">
            <a:spAutoFit/>
          </a:bodyPr>
          <a:lstStyle/>
          <a:p>
            <a:pPr marL="0" lvl="0" indent="0" algn="ctr">
              <a:lnSpc>
                <a:spcPts val="2383"/>
              </a:lnSpc>
              <a:spcBef>
                <a:spcPct val="0"/>
              </a:spcBef>
            </a:pPr>
            <a:r>
              <a:rPr lang="en-US" sz="2000" b="1" spc="72">
                <a:solidFill>
                  <a:srgbClr val="FFFFFF"/>
                </a:solidFill>
                <a:latin typeface="Libre Franklin" pitchFamily="2" charset="0"/>
              </a:rPr>
              <a:t>Net Income</a:t>
            </a:r>
          </a:p>
        </p:txBody>
      </p:sp>
      <p:sp>
        <p:nvSpPr>
          <p:cNvPr id="24" name="TextBox 24"/>
          <p:cNvSpPr txBox="1"/>
          <p:nvPr/>
        </p:nvSpPr>
        <p:spPr>
          <a:xfrm>
            <a:off x="5740812" y="3903796"/>
            <a:ext cx="1712683" cy="615553"/>
          </a:xfrm>
          <a:prstGeom prst="rect">
            <a:avLst/>
          </a:prstGeom>
        </p:spPr>
        <p:txBody>
          <a:bodyPr lIns="0" tIns="0" rIns="0" bIns="0" rtlCol="0" anchor="t">
            <a:spAutoFit/>
          </a:bodyPr>
          <a:lstStyle/>
          <a:p>
            <a:pPr marL="0" lvl="0" indent="0" algn="ctr">
              <a:lnSpc>
                <a:spcPts val="2383"/>
              </a:lnSpc>
              <a:spcBef>
                <a:spcPct val="0"/>
              </a:spcBef>
            </a:pPr>
            <a:r>
              <a:rPr lang="en-US" sz="2000" b="1" spc="72" dirty="0">
                <a:solidFill>
                  <a:srgbClr val="FFFFFF"/>
                </a:solidFill>
                <a:latin typeface="Libre Franklin" pitchFamily="2" charset="0"/>
              </a:rPr>
              <a:t>Enterprise Value</a:t>
            </a:r>
          </a:p>
        </p:txBody>
      </p:sp>
      <p:sp>
        <p:nvSpPr>
          <p:cNvPr id="25" name="TextBox 25"/>
          <p:cNvSpPr txBox="1"/>
          <p:nvPr/>
        </p:nvSpPr>
        <p:spPr>
          <a:xfrm>
            <a:off x="9840346" y="3965979"/>
            <a:ext cx="1712683" cy="307777"/>
          </a:xfrm>
          <a:prstGeom prst="rect">
            <a:avLst/>
          </a:prstGeom>
        </p:spPr>
        <p:txBody>
          <a:bodyPr lIns="0" tIns="0" rIns="0" bIns="0" rtlCol="0" anchor="t">
            <a:spAutoFit/>
          </a:bodyPr>
          <a:lstStyle/>
          <a:p>
            <a:pPr marL="0" lvl="0" indent="0" algn="ctr">
              <a:lnSpc>
                <a:spcPts val="2383"/>
              </a:lnSpc>
              <a:spcBef>
                <a:spcPct val="0"/>
              </a:spcBef>
            </a:pPr>
            <a:r>
              <a:rPr lang="en-US" sz="2000" b="1" spc="72" dirty="0">
                <a:solidFill>
                  <a:srgbClr val="FFFFFF"/>
                </a:solidFill>
                <a:latin typeface="Libre Franklin" pitchFamily="2" charset="0"/>
              </a:rPr>
              <a:t>EBITDAS</a:t>
            </a:r>
          </a:p>
        </p:txBody>
      </p:sp>
      <p:sp>
        <p:nvSpPr>
          <p:cNvPr id="26" name="TextBox 26"/>
          <p:cNvSpPr txBox="1"/>
          <p:nvPr/>
        </p:nvSpPr>
        <p:spPr>
          <a:xfrm>
            <a:off x="7809369" y="3914357"/>
            <a:ext cx="1712683" cy="615553"/>
          </a:xfrm>
          <a:prstGeom prst="rect">
            <a:avLst/>
          </a:prstGeom>
        </p:spPr>
        <p:txBody>
          <a:bodyPr lIns="0" tIns="0" rIns="0" bIns="0" rtlCol="0" anchor="t">
            <a:spAutoFit/>
          </a:bodyPr>
          <a:lstStyle/>
          <a:p>
            <a:pPr marL="0" lvl="0" indent="0" algn="ctr">
              <a:lnSpc>
                <a:spcPts val="2383"/>
              </a:lnSpc>
              <a:spcBef>
                <a:spcPct val="0"/>
              </a:spcBef>
            </a:pPr>
            <a:r>
              <a:rPr lang="en-US" sz="2000" b="1" spc="72">
                <a:solidFill>
                  <a:srgbClr val="FFFFFF"/>
                </a:solidFill>
                <a:latin typeface="Libre Franklin" pitchFamily="2" charset="0"/>
              </a:rPr>
              <a:t>Recurring Revenue</a:t>
            </a:r>
          </a:p>
        </p:txBody>
      </p:sp>
      <p:sp>
        <p:nvSpPr>
          <p:cNvPr id="27" name="TextBox 27"/>
          <p:cNvSpPr txBox="1"/>
          <p:nvPr/>
        </p:nvSpPr>
        <p:spPr>
          <a:xfrm>
            <a:off x="16086119" y="3615598"/>
            <a:ext cx="1712683" cy="923330"/>
          </a:xfrm>
          <a:prstGeom prst="rect">
            <a:avLst/>
          </a:prstGeom>
        </p:spPr>
        <p:txBody>
          <a:bodyPr lIns="0" tIns="0" rIns="0" bIns="0" rtlCol="0" anchor="t">
            <a:spAutoFit/>
          </a:bodyPr>
          <a:lstStyle/>
          <a:p>
            <a:pPr marL="0" lvl="0" indent="0" algn="ctr">
              <a:lnSpc>
                <a:spcPts val="2383"/>
              </a:lnSpc>
              <a:spcBef>
                <a:spcPct val="0"/>
              </a:spcBef>
            </a:pPr>
            <a:r>
              <a:rPr lang="en-US" sz="2000" b="1" spc="72">
                <a:solidFill>
                  <a:srgbClr val="FFFFFF"/>
                </a:solidFill>
                <a:latin typeface="Libre Franklin" pitchFamily="2" charset="0"/>
              </a:rPr>
              <a:t>Enterprise Value/ EBITDA</a:t>
            </a:r>
          </a:p>
        </p:txBody>
      </p:sp>
      <p:sp>
        <p:nvSpPr>
          <p:cNvPr id="28" name="TextBox 28"/>
          <p:cNvSpPr txBox="1"/>
          <p:nvPr/>
        </p:nvSpPr>
        <p:spPr>
          <a:xfrm>
            <a:off x="6074967" y="5006861"/>
            <a:ext cx="1006793"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15,691</a:t>
            </a:r>
          </a:p>
        </p:txBody>
      </p:sp>
      <p:sp>
        <p:nvSpPr>
          <p:cNvPr id="29" name="TextBox 29"/>
          <p:cNvSpPr txBox="1"/>
          <p:nvPr/>
        </p:nvSpPr>
        <p:spPr>
          <a:xfrm>
            <a:off x="8362265" y="5011894"/>
            <a:ext cx="821412"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4,618</a:t>
            </a:r>
          </a:p>
        </p:txBody>
      </p:sp>
      <p:sp>
        <p:nvSpPr>
          <p:cNvPr id="30" name="TextBox 30"/>
          <p:cNvSpPr txBox="1"/>
          <p:nvPr/>
        </p:nvSpPr>
        <p:spPr>
          <a:xfrm>
            <a:off x="10449074" y="5011894"/>
            <a:ext cx="556617"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677</a:t>
            </a:r>
          </a:p>
        </p:txBody>
      </p:sp>
      <p:sp>
        <p:nvSpPr>
          <p:cNvPr id="31" name="TextBox 31"/>
          <p:cNvSpPr txBox="1"/>
          <p:nvPr/>
        </p:nvSpPr>
        <p:spPr>
          <a:xfrm>
            <a:off x="12373329" y="5001827"/>
            <a:ext cx="821412"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607</a:t>
            </a:r>
          </a:p>
        </p:txBody>
      </p:sp>
      <p:sp>
        <p:nvSpPr>
          <p:cNvPr id="32" name="TextBox 32"/>
          <p:cNvSpPr txBox="1"/>
          <p:nvPr/>
        </p:nvSpPr>
        <p:spPr>
          <a:xfrm>
            <a:off x="14846312" y="5001827"/>
            <a:ext cx="185499"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3</a:t>
            </a:r>
          </a:p>
        </p:txBody>
      </p:sp>
      <p:sp>
        <p:nvSpPr>
          <p:cNvPr id="33" name="TextBox 33"/>
          <p:cNvSpPr txBox="1"/>
          <p:nvPr/>
        </p:nvSpPr>
        <p:spPr>
          <a:xfrm>
            <a:off x="16832096" y="5011894"/>
            <a:ext cx="370999"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12</a:t>
            </a:r>
          </a:p>
        </p:txBody>
      </p:sp>
      <p:sp>
        <p:nvSpPr>
          <p:cNvPr id="34" name="TextBox 34"/>
          <p:cNvSpPr txBox="1"/>
          <p:nvPr/>
        </p:nvSpPr>
        <p:spPr>
          <a:xfrm>
            <a:off x="5943600" y="6012205"/>
            <a:ext cx="1192292"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 271,753 </a:t>
            </a:r>
          </a:p>
        </p:txBody>
      </p:sp>
      <p:sp>
        <p:nvSpPr>
          <p:cNvPr id="35" name="TextBox 35"/>
          <p:cNvSpPr txBox="1"/>
          <p:nvPr/>
        </p:nvSpPr>
        <p:spPr>
          <a:xfrm>
            <a:off x="8269575" y="6002494"/>
            <a:ext cx="1006793"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45,071</a:t>
            </a:r>
          </a:p>
        </p:txBody>
      </p:sp>
      <p:sp>
        <p:nvSpPr>
          <p:cNvPr id="36" name="TextBox 36"/>
          <p:cNvSpPr txBox="1"/>
          <p:nvPr/>
        </p:nvSpPr>
        <p:spPr>
          <a:xfrm>
            <a:off x="10111770" y="5987763"/>
            <a:ext cx="1231225"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FF1616"/>
                </a:solidFill>
                <a:latin typeface="Libre Franklin" pitchFamily="2" charset="0"/>
              </a:rPr>
              <a:t>(40,588)</a:t>
            </a:r>
          </a:p>
        </p:txBody>
      </p:sp>
      <p:sp>
        <p:nvSpPr>
          <p:cNvPr id="37" name="TextBox 37"/>
          <p:cNvSpPr txBox="1"/>
          <p:nvPr/>
        </p:nvSpPr>
        <p:spPr>
          <a:xfrm>
            <a:off x="12123621" y="6002494"/>
            <a:ext cx="1231225"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FF1616"/>
                </a:solidFill>
                <a:latin typeface="Libre Franklin" pitchFamily="2" charset="0"/>
              </a:rPr>
              <a:t>(40,479)</a:t>
            </a:r>
          </a:p>
        </p:txBody>
      </p:sp>
      <p:sp>
        <p:nvSpPr>
          <p:cNvPr id="38" name="TextBox 38"/>
          <p:cNvSpPr txBox="1"/>
          <p:nvPr/>
        </p:nvSpPr>
        <p:spPr>
          <a:xfrm>
            <a:off x="14612421" y="6027205"/>
            <a:ext cx="698836" cy="331757"/>
          </a:xfrm>
          <a:prstGeom prst="rect">
            <a:avLst/>
          </a:prstGeom>
        </p:spPr>
        <p:txBody>
          <a:bodyPr wrap="square"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6</a:t>
            </a:r>
          </a:p>
        </p:txBody>
      </p:sp>
      <p:sp>
        <p:nvSpPr>
          <p:cNvPr id="39" name="TextBox 39"/>
          <p:cNvSpPr txBox="1"/>
          <p:nvPr/>
        </p:nvSpPr>
        <p:spPr>
          <a:xfrm>
            <a:off x="16568833" y="6056109"/>
            <a:ext cx="815744" cy="331757"/>
          </a:xfrm>
          <a:prstGeom prst="rect">
            <a:avLst/>
          </a:prstGeom>
        </p:spPr>
        <p:txBody>
          <a:bodyPr wrap="square" lIns="0" tIns="0" rIns="0" bIns="0" rtlCol="0" anchor="t">
            <a:spAutoFit/>
          </a:bodyPr>
          <a:lstStyle/>
          <a:p>
            <a:pPr algn="ctr">
              <a:lnSpc>
                <a:spcPts val="2837"/>
              </a:lnSpc>
              <a:spcBef>
                <a:spcPct val="0"/>
              </a:spcBef>
            </a:pPr>
            <a:r>
              <a:rPr lang="en-US" sz="2000" b="1" spc="85" dirty="0">
                <a:solidFill>
                  <a:srgbClr val="FF1616"/>
                </a:solidFill>
                <a:latin typeface="Libre Franklin" pitchFamily="2" charset="0"/>
              </a:rPr>
              <a:t>N/A</a:t>
            </a:r>
          </a:p>
        </p:txBody>
      </p:sp>
      <p:sp>
        <p:nvSpPr>
          <p:cNvPr id="40" name="TextBox 40"/>
          <p:cNvSpPr txBox="1"/>
          <p:nvPr/>
        </p:nvSpPr>
        <p:spPr>
          <a:xfrm>
            <a:off x="5867400" y="7972112"/>
            <a:ext cx="1458889" cy="690830"/>
          </a:xfrm>
          <a:prstGeom prst="rect">
            <a:avLst/>
          </a:prstGeom>
        </p:spPr>
        <p:txBody>
          <a:bodyPr wrap="square"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 99,581 </a:t>
            </a:r>
          </a:p>
          <a:p>
            <a:pPr algn="ctr">
              <a:lnSpc>
                <a:spcPts val="2837"/>
              </a:lnSpc>
              <a:spcBef>
                <a:spcPct val="0"/>
              </a:spcBef>
            </a:pPr>
            <a:endParaRPr lang="en-US" sz="2000" b="1" spc="85" dirty="0">
              <a:solidFill>
                <a:srgbClr val="000000"/>
              </a:solidFill>
              <a:latin typeface="Libre Franklin" pitchFamily="2" charset="0"/>
            </a:endParaRPr>
          </a:p>
        </p:txBody>
      </p:sp>
      <p:sp>
        <p:nvSpPr>
          <p:cNvPr id="41" name="TextBox 41"/>
          <p:cNvSpPr txBox="1"/>
          <p:nvPr/>
        </p:nvSpPr>
        <p:spPr>
          <a:xfrm>
            <a:off x="8191982" y="7956862"/>
            <a:ext cx="1141415" cy="331757"/>
          </a:xfrm>
          <a:prstGeom prst="rect">
            <a:avLst/>
          </a:prstGeom>
        </p:spPr>
        <p:txBody>
          <a:bodyPr wrap="square"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 16,766 </a:t>
            </a:r>
          </a:p>
        </p:txBody>
      </p:sp>
      <p:sp>
        <p:nvSpPr>
          <p:cNvPr id="42" name="TextBox 42"/>
          <p:cNvSpPr txBox="1"/>
          <p:nvPr/>
        </p:nvSpPr>
        <p:spPr>
          <a:xfrm>
            <a:off x="9948316" y="7973704"/>
            <a:ext cx="1626743" cy="331757"/>
          </a:xfrm>
          <a:prstGeom prst="rect">
            <a:avLst/>
          </a:prstGeom>
        </p:spPr>
        <p:txBody>
          <a:bodyPr wrap="square" lIns="0" tIns="0" rIns="0" bIns="0" rtlCol="0" anchor="t">
            <a:spAutoFit/>
          </a:bodyPr>
          <a:lstStyle/>
          <a:p>
            <a:pPr algn="ctr">
              <a:lnSpc>
                <a:spcPts val="2837"/>
              </a:lnSpc>
              <a:spcBef>
                <a:spcPct val="0"/>
              </a:spcBef>
            </a:pPr>
            <a:r>
              <a:rPr lang="en-US" sz="2000" b="1" spc="85" dirty="0">
                <a:solidFill>
                  <a:srgbClr val="FF1616"/>
                </a:solidFill>
                <a:latin typeface="Libre Franklin" pitchFamily="2" charset="0"/>
              </a:rPr>
              <a:t>(13,043)</a:t>
            </a:r>
          </a:p>
        </p:txBody>
      </p:sp>
      <p:sp>
        <p:nvSpPr>
          <p:cNvPr id="43" name="TextBox 43"/>
          <p:cNvSpPr txBox="1"/>
          <p:nvPr/>
        </p:nvSpPr>
        <p:spPr>
          <a:xfrm>
            <a:off x="12172084" y="7985770"/>
            <a:ext cx="1231225"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FF1616"/>
                </a:solidFill>
                <a:latin typeface="Libre Franklin" pitchFamily="2" charset="0"/>
              </a:rPr>
              <a:t>(13,115)</a:t>
            </a:r>
          </a:p>
        </p:txBody>
      </p:sp>
      <p:sp>
        <p:nvSpPr>
          <p:cNvPr id="44" name="TextBox 44"/>
          <p:cNvSpPr txBox="1"/>
          <p:nvPr/>
        </p:nvSpPr>
        <p:spPr>
          <a:xfrm>
            <a:off x="14836787" y="8010212"/>
            <a:ext cx="185499"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9</a:t>
            </a:r>
          </a:p>
        </p:txBody>
      </p:sp>
      <p:sp>
        <p:nvSpPr>
          <p:cNvPr id="45" name="TextBox 45"/>
          <p:cNvSpPr txBox="1"/>
          <p:nvPr/>
        </p:nvSpPr>
        <p:spPr>
          <a:xfrm>
            <a:off x="16832096" y="7972112"/>
            <a:ext cx="422814" cy="331757"/>
          </a:xfrm>
          <a:prstGeom prst="rect">
            <a:avLst/>
          </a:prstGeom>
        </p:spPr>
        <p:txBody>
          <a:bodyPr wrap="square"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13</a:t>
            </a:r>
          </a:p>
        </p:txBody>
      </p:sp>
      <p:sp>
        <p:nvSpPr>
          <p:cNvPr id="46" name="TextBox 46"/>
          <p:cNvSpPr txBox="1"/>
          <p:nvPr/>
        </p:nvSpPr>
        <p:spPr>
          <a:xfrm>
            <a:off x="5943600" y="9115608"/>
            <a:ext cx="1263585" cy="825482"/>
          </a:xfrm>
          <a:prstGeom prst="rect">
            <a:avLst/>
          </a:prstGeom>
        </p:spPr>
        <p:txBody>
          <a:bodyPr wrap="square" lIns="0" tIns="0" rIns="0" bIns="0" rtlCol="0" anchor="t">
            <a:spAutoFit/>
          </a:bodyPr>
          <a:lstStyle/>
          <a:p>
            <a:pPr algn="ctr">
              <a:lnSpc>
                <a:spcPts val="3353"/>
              </a:lnSpc>
              <a:spcBef>
                <a:spcPct val="0"/>
              </a:spcBef>
            </a:pPr>
            <a:r>
              <a:rPr lang="en-US" sz="2000" b="1" spc="101" dirty="0">
                <a:solidFill>
                  <a:srgbClr val="FFFFFF"/>
                </a:solidFill>
                <a:latin typeface="Libre Franklin" pitchFamily="2" charset="0"/>
              </a:rPr>
              <a:t> 12,086 </a:t>
            </a:r>
          </a:p>
          <a:p>
            <a:pPr algn="ctr">
              <a:lnSpc>
                <a:spcPts val="3353"/>
              </a:lnSpc>
              <a:spcBef>
                <a:spcPct val="0"/>
              </a:spcBef>
            </a:pPr>
            <a:endParaRPr lang="en-US" sz="2000" b="1" spc="101" dirty="0">
              <a:solidFill>
                <a:srgbClr val="FFFFFF"/>
              </a:solidFill>
              <a:latin typeface="Libre Franklin" pitchFamily="2" charset="0"/>
            </a:endParaRPr>
          </a:p>
        </p:txBody>
      </p:sp>
      <p:sp>
        <p:nvSpPr>
          <p:cNvPr id="47" name="TextBox 47"/>
          <p:cNvSpPr txBox="1"/>
          <p:nvPr/>
        </p:nvSpPr>
        <p:spPr>
          <a:xfrm>
            <a:off x="8287554" y="9115608"/>
            <a:ext cx="970836" cy="401970"/>
          </a:xfrm>
          <a:prstGeom prst="rect">
            <a:avLst/>
          </a:prstGeom>
        </p:spPr>
        <p:txBody>
          <a:bodyPr lIns="0" tIns="0" rIns="0" bIns="0" rtlCol="0" anchor="t">
            <a:spAutoFit/>
          </a:bodyPr>
          <a:lstStyle/>
          <a:p>
            <a:pPr algn="ctr">
              <a:lnSpc>
                <a:spcPts val="3353"/>
              </a:lnSpc>
              <a:spcBef>
                <a:spcPct val="0"/>
              </a:spcBef>
            </a:pPr>
            <a:r>
              <a:rPr lang="en-US" sz="2000" b="1" spc="101" dirty="0">
                <a:solidFill>
                  <a:srgbClr val="FFFFFF"/>
                </a:solidFill>
                <a:latin typeface="Libre Franklin" pitchFamily="2" charset="0"/>
              </a:rPr>
              <a:t>4,100</a:t>
            </a:r>
          </a:p>
        </p:txBody>
      </p:sp>
      <p:sp>
        <p:nvSpPr>
          <p:cNvPr id="48" name="TextBox 48"/>
          <p:cNvSpPr txBox="1"/>
          <p:nvPr/>
        </p:nvSpPr>
        <p:spPr>
          <a:xfrm>
            <a:off x="10260866" y="9115608"/>
            <a:ext cx="970836" cy="389466"/>
          </a:xfrm>
          <a:prstGeom prst="rect">
            <a:avLst/>
          </a:prstGeom>
        </p:spPr>
        <p:txBody>
          <a:bodyPr lIns="0" tIns="0" rIns="0" bIns="0" rtlCol="0" anchor="t">
            <a:spAutoFit/>
          </a:bodyPr>
          <a:lstStyle/>
          <a:p>
            <a:pPr algn="ctr">
              <a:lnSpc>
                <a:spcPts val="3353"/>
              </a:lnSpc>
              <a:spcBef>
                <a:spcPct val="0"/>
              </a:spcBef>
            </a:pPr>
            <a:r>
              <a:rPr lang="en-US" sz="2000" b="1" spc="101" dirty="0">
                <a:solidFill>
                  <a:srgbClr val="FFFFFF"/>
                </a:solidFill>
                <a:latin typeface="Libre Franklin" pitchFamily="2" charset="0"/>
              </a:rPr>
              <a:t>1,293</a:t>
            </a:r>
          </a:p>
        </p:txBody>
      </p:sp>
      <p:sp>
        <p:nvSpPr>
          <p:cNvPr id="49" name="TextBox 49"/>
          <p:cNvSpPr txBox="1"/>
          <p:nvPr/>
        </p:nvSpPr>
        <p:spPr>
          <a:xfrm>
            <a:off x="12253816" y="9115608"/>
            <a:ext cx="970836" cy="401970"/>
          </a:xfrm>
          <a:prstGeom prst="rect">
            <a:avLst/>
          </a:prstGeom>
        </p:spPr>
        <p:txBody>
          <a:bodyPr lIns="0" tIns="0" rIns="0" bIns="0" rtlCol="0" anchor="t">
            <a:spAutoFit/>
          </a:bodyPr>
          <a:lstStyle/>
          <a:p>
            <a:pPr algn="ctr">
              <a:lnSpc>
                <a:spcPts val="3353"/>
              </a:lnSpc>
              <a:spcBef>
                <a:spcPct val="0"/>
              </a:spcBef>
            </a:pPr>
            <a:r>
              <a:rPr lang="en-US" sz="2000" b="1" spc="101" dirty="0">
                <a:solidFill>
                  <a:srgbClr val="FFFFFF"/>
                </a:solidFill>
                <a:latin typeface="Libre Franklin" pitchFamily="2" charset="0"/>
              </a:rPr>
              <a:t>952</a:t>
            </a:r>
          </a:p>
        </p:txBody>
      </p:sp>
      <p:sp>
        <p:nvSpPr>
          <p:cNvPr id="50" name="TextBox 50"/>
          <p:cNvSpPr txBox="1"/>
          <p:nvPr/>
        </p:nvSpPr>
        <p:spPr>
          <a:xfrm>
            <a:off x="14832501" y="9072625"/>
            <a:ext cx="219224" cy="389466"/>
          </a:xfrm>
          <a:prstGeom prst="rect">
            <a:avLst/>
          </a:prstGeom>
        </p:spPr>
        <p:txBody>
          <a:bodyPr lIns="0" tIns="0" rIns="0" bIns="0" rtlCol="0" anchor="t">
            <a:spAutoFit/>
          </a:bodyPr>
          <a:lstStyle/>
          <a:p>
            <a:pPr algn="ctr">
              <a:lnSpc>
                <a:spcPts val="3353"/>
              </a:lnSpc>
              <a:spcBef>
                <a:spcPct val="0"/>
              </a:spcBef>
            </a:pPr>
            <a:r>
              <a:rPr lang="en-US" sz="2000" b="1" spc="101" dirty="0">
                <a:solidFill>
                  <a:srgbClr val="FFFFFF"/>
                </a:solidFill>
                <a:latin typeface="Libre Franklin" pitchFamily="2" charset="0"/>
              </a:rPr>
              <a:t>3</a:t>
            </a:r>
          </a:p>
        </p:txBody>
      </p:sp>
      <p:sp>
        <p:nvSpPr>
          <p:cNvPr id="51" name="TextBox 51"/>
          <p:cNvSpPr txBox="1"/>
          <p:nvPr/>
        </p:nvSpPr>
        <p:spPr>
          <a:xfrm>
            <a:off x="16976705" y="9092761"/>
            <a:ext cx="219313" cy="389466"/>
          </a:xfrm>
          <a:prstGeom prst="rect">
            <a:avLst/>
          </a:prstGeom>
        </p:spPr>
        <p:txBody>
          <a:bodyPr lIns="0" tIns="0" rIns="0" bIns="0" rtlCol="0" anchor="t">
            <a:spAutoFit/>
          </a:bodyPr>
          <a:lstStyle/>
          <a:p>
            <a:pPr algn="ctr">
              <a:lnSpc>
                <a:spcPts val="3353"/>
              </a:lnSpc>
              <a:spcBef>
                <a:spcPct val="0"/>
              </a:spcBef>
            </a:pPr>
            <a:r>
              <a:rPr lang="en-US" sz="2000" b="1" spc="101" dirty="0">
                <a:solidFill>
                  <a:srgbClr val="FFFFFF"/>
                </a:solidFill>
                <a:latin typeface="Libre Franklin" pitchFamily="2" charset="0"/>
              </a:rPr>
              <a:t>9</a:t>
            </a:r>
          </a:p>
        </p:txBody>
      </p:sp>
      <p:sp>
        <p:nvSpPr>
          <p:cNvPr id="52" name="TextBox 52"/>
          <p:cNvSpPr txBox="1"/>
          <p:nvPr/>
        </p:nvSpPr>
        <p:spPr>
          <a:xfrm>
            <a:off x="595023" y="4016898"/>
            <a:ext cx="1712683" cy="341376"/>
          </a:xfrm>
          <a:prstGeom prst="rect">
            <a:avLst/>
          </a:prstGeom>
        </p:spPr>
        <p:txBody>
          <a:bodyPr lIns="0" tIns="0" rIns="0" bIns="0" rtlCol="0" anchor="t">
            <a:spAutoFit/>
          </a:bodyPr>
          <a:lstStyle/>
          <a:p>
            <a:pPr marL="0" lvl="0" indent="0">
              <a:lnSpc>
                <a:spcPts val="2899"/>
              </a:lnSpc>
              <a:spcBef>
                <a:spcPct val="0"/>
              </a:spcBef>
            </a:pPr>
            <a:r>
              <a:rPr lang="en-US" sz="2000" b="1" spc="87" dirty="0">
                <a:solidFill>
                  <a:srgbClr val="000000"/>
                </a:solidFill>
                <a:latin typeface="Libre Franklin" pitchFamily="2" charset="0"/>
              </a:rPr>
              <a:t>Company</a:t>
            </a:r>
          </a:p>
        </p:txBody>
      </p:sp>
      <p:sp>
        <p:nvSpPr>
          <p:cNvPr id="58" name="TextBox 4">
            <a:extLst>
              <a:ext uri="{FF2B5EF4-FFF2-40B4-BE49-F238E27FC236}">
                <a16:creationId xmlns:a16="http://schemas.microsoft.com/office/drawing/2014/main" id="{154E31AB-5A40-151E-2BFC-EBCBDF3ED9F2}"/>
              </a:ext>
            </a:extLst>
          </p:cNvPr>
          <p:cNvSpPr txBox="1"/>
          <p:nvPr/>
        </p:nvSpPr>
        <p:spPr>
          <a:xfrm>
            <a:off x="1295400" y="2095500"/>
            <a:ext cx="16482060" cy="870816"/>
          </a:xfrm>
          <a:prstGeom prst="rect">
            <a:avLst/>
          </a:prstGeom>
        </p:spPr>
        <p:txBody>
          <a:bodyPr wrap="square" lIns="0" tIns="0" rIns="0" bIns="0" rtlCol="0" anchor="t">
            <a:spAutoFit/>
          </a:bodyPr>
          <a:lstStyle/>
          <a:p>
            <a:pPr>
              <a:lnSpc>
                <a:spcPts val="7276"/>
              </a:lnSpc>
            </a:pPr>
            <a:r>
              <a:rPr lang="en-US" sz="5400" dirty="0">
                <a:latin typeface="Libre Franklin" pitchFamily="2" charset="0"/>
              </a:rPr>
              <a:t>Publicly Listed Canadian Telematics Comparison</a:t>
            </a:r>
          </a:p>
        </p:txBody>
      </p:sp>
      <p:sp>
        <p:nvSpPr>
          <p:cNvPr id="59" name="AutoShape 8">
            <a:extLst>
              <a:ext uri="{FF2B5EF4-FFF2-40B4-BE49-F238E27FC236}">
                <a16:creationId xmlns:a16="http://schemas.microsoft.com/office/drawing/2014/main" id="{616DB187-3F8D-C329-5C8F-FE65708EBD5D}"/>
              </a:ext>
            </a:extLst>
          </p:cNvPr>
          <p:cNvSpPr/>
          <p:nvPr/>
        </p:nvSpPr>
        <p:spPr>
          <a:xfrm>
            <a:off x="1028700" y="1028700"/>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60" name="AutoShape 9">
            <a:extLst>
              <a:ext uri="{FF2B5EF4-FFF2-40B4-BE49-F238E27FC236}">
                <a16:creationId xmlns:a16="http://schemas.microsoft.com/office/drawing/2014/main" id="{68EFE1CC-A176-7100-8FB3-3274FBC0F7BC}"/>
              </a:ext>
            </a:extLst>
          </p:cNvPr>
          <p:cNvSpPr/>
          <p:nvPr/>
        </p:nvSpPr>
        <p:spPr>
          <a:xfrm>
            <a:off x="1028700" y="2013492"/>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61" name="TextBox 10">
            <a:extLst>
              <a:ext uri="{FF2B5EF4-FFF2-40B4-BE49-F238E27FC236}">
                <a16:creationId xmlns:a16="http://schemas.microsoft.com/office/drawing/2014/main" id="{DA9EFDDF-D53B-E736-4A8A-74513DEE11A9}"/>
              </a:ext>
            </a:extLst>
          </p:cNvPr>
          <p:cNvSpPr txBox="1"/>
          <p:nvPr/>
        </p:nvSpPr>
        <p:spPr>
          <a:xfrm>
            <a:off x="13475377" y="1331760"/>
            <a:ext cx="3783923" cy="331757"/>
          </a:xfrm>
          <a:prstGeom prst="rect">
            <a:avLst/>
          </a:prstGeom>
        </p:spPr>
        <p:txBody>
          <a:bodyPr lIns="0" tIns="0" rIns="0" bIns="0" rtlCol="0" anchor="t">
            <a:spAutoFit/>
          </a:bodyPr>
          <a:lstStyle/>
          <a:p>
            <a:pPr algn="r">
              <a:lnSpc>
                <a:spcPts val="2800"/>
              </a:lnSpc>
            </a:pPr>
            <a:r>
              <a:rPr lang="en-US" sz="2000" dirty="0">
                <a:latin typeface="Libre Franklin Light"/>
              </a:rPr>
              <a:t>2023</a:t>
            </a:r>
          </a:p>
        </p:txBody>
      </p:sp>
      <p:sp>
        <p:nvSpPr>
          <p:cNvPr id="62" name="TextBox 11">
            <a:extLst>
              <a:ext uri="{FF2B5EF4-FFF2-40B4-BE49-F238E27FC236}">
                <a16:creationId xmlns:a16="http://schemas.microsoft.com/office/drawing/2014/main" id="{EAD4983D-3D68-7951-D3CD-502EFE91A016}"/>
              </a:ext>
            </a:extLst>
          </p:cNvPr>
          <p:cNvSpPr txBox="1"/>
          <p:nvPr/>
        </p:nvSpPr>
        <p:spPr>
          <a:xfrm>
            <a:off x="1028700" y="1331760"/>
            <a:ext cx="7583275" cy="346075"/>
          </a:xfrm>
          <a:prstGeom prst="rect">
            <a:avLst/>
          </a:prstGeom>
        </p:spPr>
        <p:txBody>
          <a:bodyPr lIns="0" tIns="0" rIns="0" bIns="0" rtlCol="0" anchor="t">
            <a:spAutoFit/>
          </a:bodyPr>
          <a:lstStyle/>
          <a:p>
            <a:pPr>
              <a:lnSpc>
                <a:spcPts val="2800"/>
              </a:lnSpc>
            </a:pPr>
            <a:r>
              <a:rPr lang="en-US" sz="2000">
                <a:solidFill>
                  <a:srgbClr val="000000"/>
                </a:solidFill>
                <a:latin typeface="Libre Franklin Light"/>
              </a:rPr>
              <a:t>AirIQ Inc. Proven Leaders in IoT Asset Tracking Solutions</a:t>
            </a:r>
          </a:p>
        </p:txBody>
      </p:sp>
      <p:sp>
        <p:nvSpPr>
          <p:cNvPr id="55" name="TextBox 19">
            <a:extLst>
              <a:ext uri="{FF2B5EF4-FFF2-40B4-BE49-F238E27FC236}">
                <a16:creationId xmlns:a16="http://schemas.microsoft.com/office/drawing/2014/main" id="{86167935-6EA5-4636-8B63-56B452BC5195}"/>
              </a:ext>
            </a:extLst>
          </p:cNvPr>
          <p:cNvSpPr txBox="1"/>
          <p:nvPr/>
        </p:nvSpPr>
        <p:spPr>
          <a:xfrm>
            <a:off x="595023" y="6966623"/>
            <a:ext cx="4483668" cy="379848"/>
          </a:xfrm>
          <a:prstGeom prst="rect">
            <a:avLst/>
          </a:prstGeom>
        </p:spPr>
        <p:txBody>
          <a:bodyPr lIns="0" tIns="0" rIns="0" bIns="0" rtlCol="0" anchor="t">
            <a:spAutoFit/>
          </a:bodyPr>
          <a:lstStyle/>
          <a:p>
            <a:pPr>
              <a:lnSpc>
                <a:spcPts val="3320"/>
              </a:lnSpc>
            </a:pPr>
            <a:r>
              <a:rPr lang="pt-BR" sz="2000" spc="110" dirty="0">
                <a:solidFill>
                  <a:srgbClr val="191919"/>
                </a:solidFill>
                <a:latin typeface="Libre Franklin" pitchFamily="2" charset="0"/>
              </a:rPr>
              <a:t>Total Telcom Inc. (TTAZ.V)</a:t>
            </a:r>
          </a:p>
        </p:txBody>
      </p:sp>
      <p:sp>
        <p:nvSpPr>
          <p:cNvPr id="56" name="TextBox 34">
            <a:extLst>
              <a:ext uri="{FF2B5EF4-FFF2-40B4-BE49-F238E27FC236}">
                <a16:creationId xmlns:a16="http://schemas.microsoft.com/office/drawing/2014/main" id="{EC50C3A4-A391-2DAE-95AA-F1393255B377}"/>
              </a:ext>
            </a:extLst>
          </p:cNvPr>
          <p:cNvSpPr txBox="1"/>
          <p:nvPr/>
        </p:nvSpPr>
        <p:spPr>
          <a:xfrm>
            <a:off x="5943600" y="6990668"/>
            <a:ext cx="1192292"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 11,299 </a:t>
            </a:r>
          </a:p>
        </p:txBody>
      </p:sp>
      <p:sp>
        <p:nvSpPr>
          <p:cNvPr id="57" name="TextBox 35">
            <a:extLst>
              <a:ext uri="{FF2B5EF4-FFF2-40B4-BE49-F238E27FC236}">
                <a16:creationId xmlns:a16="http://schemas.microsoft.com/office/drawing/2014/main" id="{54143F99-0DF2-B3E4-7186-AE8014599471}"/>
              </a:ext>
            </a:extLst>
          </p:cNvPr>
          <p:cNvSpPr txBox="1"/>
          <p:nvPr/>
        </p:nvSpPr>
        <p:spPr>
          <a:xfrm>
            <a:off x="8282449" y="6972300"/>
            <a:ext cx="1006793" cy="331757"/>
          </a:xfrm>
          <a:prstGeom prst="rect">
            <a:avLst/>
          </a:prstGeom>
        </p:spPr>
        <p:txBody>
          <a:bodyPr lIns="0" tIns="0" rIns="0" bIns="0" rtlCol="0" anchor="t">
            <a:spAutoFit/>
          </a:bodyPr>
          <a:lstStyle/>
          <a:p>
            <a:pPr algn="ctr">
              <a:lnSpc>
                <a:spcPts val="2837"/>
              </a:lnSpc>
              <a:spcBef>
                <a:spcPct val="0"/>
              </a:spcBef>
            </a:pPr>
            <a:r>
              <a:rPr lang="en-US" sz="2000" b="1" spc="85" dirty="0">
                <a:solidFill>
                  <a:srgbClr val="000000"/>
                </a:solidFill>
                <a:latin typeface="Libre Franklin" pitchFamily="2" charset="0"/>
              </a:rPr>
              <a:t> 609</a:t>
            </a:r>
          </a:p>
        </p:txBody>
      </p:sp>
      <p:sp>
        <p:nvSpPr>
          <p:cNvPr id="63" name="TextBox 36">
            <a:extLst>
              <a:ext uri="{FF2B5EF4-FFF2-40B4-BE49-F238E27FC236}">
                <a16:creationId xmlns:a16="http://schemas.microsoft.com/office/drawing/2014/main" id="{BD2F2E3F-0AD8-59AB-D80B-14A126344856}"/>
              </a:ext>
            </a:extLst>
          </p:cNvPr>
          <p:cNvSpPr txBox="1"/>
          <p:nvPr/>
        </p:nvSpPr>
        <p:spPr>
          <a:xfrm>
            <a:off x="10146076" y="7004871"/>
            <a:ext cx="1231225" cy="331757"/>
          </a:xfrm>
          <a:prstGeom prst="rect">
            <a:avLst/>
          </a:prstGeom>
        </p:spPr>
        <p:txBody>
          <a:bodyPr lIns="0" tIns="0" rIns="0" bIns="0" rtlCol="0" anchor="t">
            <a:spAutoFit/>
          </a:bodyPr>
          <a:lstStyle/>
          <a:p>
            <a:pPr algn="ctr">
              <a:lnSpc>
                <a:spcPts val="2837"/>
              </a:lnSpc>
              <a:spcBef>
                <a:spcPct val="0"/>
              </a:spcBef>
            </a:pPr>
            <a:r>
              <a:rPr lang="en-US" sz="2000" b="1" spc="85" dirty="0">
                <a:latin typeface="Libre Franklin" pitchFamily="2" charset="0"/>
              </a:rPr>
              <a:t> 782 </a:t>
            </a:r>
          </a:p>
        </p:txBody>
      </p:sp>
      <p:sp>
        <p:nvSpPr>
          <p:cNvPr id="64" name="TextBox 37">
            <a:extLst>
              <a:ext uri="{FF2B5EF4-FFF2-40B4-BE49-F238E27FC236}">
                <a16:creationId xmlns:a16="http://schemas.microsoft.com/office/drawing/2014/main" id="{BF73F728-EC08-22A1-D817-C86DDB11F588}"/>
              </a:ext>
            </a:extLst>
          </p:cNvPr>
          <p:cNvSpPr txBox="1"/>
          <p:nvPr/>
        </p:nvSpPr>
        <p:spPr>
          <a:xfrm>
            <a:off x="12112906" y="7004871"/>
            <a:ext cx="1231225" cy="331757"/>
          </a:xfrm>
          <a:prstGeom prst="rect">
            <a:avLst/>
          </a:prstGeom>
        </p:spPr>
        <p:txBody>
          <a:bodyPr lIns="0" tIns="0" rIns="0" bIns="0" rtlCol="0" anchor="t">
            <a:spAutoFit/>
          </a:bodyPr>
          <a:lstStyle/>
          <a:p>
            <a:pPr algn="ctr">
              <a:lnSpc>
                <a:spcPts val="2837"/>
              </a:lnSpc>
              <a:spcBef>
                <a:spcPct val="0"/>
              </a:spcBef>
            </a:pPr>
            <a:r>
              <a:rPr lang="en-US" sz="2000" b="1" spc="85" dirty="0">
                <a:latin typeface="Libre Franklin" pitchFamily="2" charset="0"/>
              </a:rPr>
              <a:t> 526 </a:t>
            </a:r>
          </a:p>
        </p:txBody>
      </p:sp>
      <p:sp>
        <p:nvSpPr>
          <p:cNvPr id="65" name="TextBox 37">
            <a:extLst>
              <a:ext uri="{FF2B5EF4-FFF2-40B4-BE49-F238E27FC236}">
                <a16:creationId xmlns:a16="http://schemas.microsoft.com/office/drawing/2014/main" id="{1227A6AB-A334-BE9B-AB20-7F9ABE712CC8}"/>
              </a:ext>
            </a:extLst>
          </p:cNvPr>
          <p:cNvSpPr txBox="1"/>
          <p:nvPr/>
        </p:nvSpPr>
        <p:spPr>
          <a:xfrm>
            <a:off x="14313923" y="6992165"/>
            <a:ext cx="1231225" cy="331757"/>
          </a:xfrm>
          <a:prstGeom prst="rect">
            <a:avLst/>
          </a:prstGeom>
        </p:spPr>
        <p:txBody>
          <a:bodyPr lIns="0" tIns="0" rIns="0" bIns="0" rtlCol="0" anchor="t">
            <a:spAutoFit/>
          </a:bodyPr>
          <a:lstStyle/>
          <a:p>
            <a:pPr algn="ctr">
              <a:lnSpc>
                <a:spcPts val="2837"/>
              </a:lnSpc>
              <a:spcBef>
                <a:spcPct val="0"/>
              </a:spcBef>
            </a:pPr>
            <a:r>
              <a:rPr lang="en-US" sz="2000" b="1" spc="85" dirty="0">
                <a:latin typeface="Libre Franklin" pitchFamily="2" charset="0"/>
              </a:rPr>
              <a:t>19</a:t>
            </a:r>
          </a:p>
        </p:txBody>
      </p:sp>
      <p:sp>
        <p:nvSpPr>
          <p:cNvPr id="66" name="TextBox 37">
            <a:extLst>
              <a:ext uri="{FF2B5EF4-FFF2-40B4-BE49-F238E27FC236}">
                <a16:creationId xmlns:a16="http://schemas.microsoft.com/office/drawing/2014/main" id="{4AC9BC52-A63D-9A10-64E2-ACDC134F738B}"/>
              </a:ext>
            </a:extLst>
          </p:cNvPr>
          <p:cNvSpPr txBox="1"/>
          <p:nvPr/>
        </p:nvSpPr>
        <p:spPr>
          <a:xfrm>
            <a:off x="16401982" y="6990668"/>
            <a:ext cx="1231225" cy="331757"/>
          </a:xfrm>
          <a:prstGeom prst="rect">
            <a:avLst/>
          </a:prstGeom>
        </p:spPr>
        <p:txBody>
          <a:bodyPr lIns="0" tIns="0" rIns="0" bIns="0" rtlCol="0" anchor="t">
            <a:spAutoFit/>
          </a:bodyPr>
          <a:lstStyle/>
          <a:p>
            <a:pPr algn="ctr">
              <a:lnSpc>
                <a:spcPts val="2837"/>
              </a:lnSpc>
              <a:spcBef>
                <a:spcPct val="0"/>
              </a:spcBef>
            </a:pPr>
            <a:r>
              <a:rPr lang="en-US" sz="2000" b="1" spc="85" dirty="0">
                <a:latin typeface="Libre Franklin" pitchFamily="2" charset="0"/>
              </a:rPr>
              <a:t>14</a:t>
            </a:r>
          </a:p>
        </p:txBody>
      </p:sp>
      <p:sp>
        <p:nvSpPr>
          <p:cNvPr id="68" name="TextBox 67">
            <a:extLst>
              <a:ext uri="{FF2B5EF4-FFF2-40B4-BE49-F238E27FC236}">
                <a16:creationId xmlns:a16="http://schemas.microsoft.com/office/drawing/2014/main" id="{FB56E117-C0CC-798F-93C2-A5FC80B08C6B}"/>
              </a:ext>
            </a:extLst>
          </p:cNvPr>
          <p:cNvSpPr txBox="1"/>
          <p:nvPr/>
        </p:nvSpPr>
        <p:spPr>
          <a:xfrm>
            <a:off x="6599155" y="2900334"/>
            <a:ext cx="9144000" cy="461665"/>
          </a:xfrm>
          <a:prstGeom prst="rect">
            <a:avLst/>
          </a:prstGeom>
          <a:noFill/>
        </p:spPr>
        <p:txBody>
          <a:bodyPr wrap="square">
            <a:spAutoFit/>
          </a:bodyPr>
          <a:lstStyle/>
          <a:p>
            <a:r>
              <a:rPr lang="en-US" sz="2400" b="1" dirty="0">
                <a:effectLst/>
                <a:latin typeface="Calibri" panose="020F0502020204030204" pitchFamily="34" charset="0"/>
                <a:ea typeface="Times New Roman" panose="02020603050405020304" pitchFamily="18" charset="0"/>
              </a:rPr>
              <a:t>Trailing </a:t>
            </a:r>
            <a:r>
              <a:rPr lang="en-US" sz="2400" b="1" dirty="0">
                <a:latin typeface="Calibri" panose="020F0502020204030204" pitchFamily="34" charset="0"/>
                <a:ea typeface="Times New Roman" panose="02020603050405020304" pitchFamily="18" charset="0"/>
              </a:rPr>
              <a:t>12 Month </a:t>
            </a:r>
            <a:r>
              <a:rPr lang="en-US" sz="2400" b="1" dirty="0">
                <a:effectLst/>
                <a:latin typeface="Calibri" panose="020F0502020204030204" pitchFamily="34" charset="0"/>
                <a:ea typeface="Times New Roman" panose="02020603050405020304" pitchFamily="18" charset="0"/>
              </a:rPr>
              <a:t>Values as of </a:t>
            </a:r>
            <a:r>
              <a:rPr lang="en-US" sz="2400" b="1" dirty="0">
                <a:latin typeface="Calibri" panose="020F0502020204030204" pitchFamily="34" charset="0"/>
                <a:ea typeface="Times New Roman" panose="02020603050405020304" pitchFamily="18" charset="0"/>
              </a:rPr>
              <a:t>September</a:t>
            </a:r>
            <a:r>
              <a:rPr lang="en-US" sz="2400" b="1" dirty="0">
                <a:effectLst/>
                <a:latin typeface="Calibri" panose="020F0502020204030204" pitchFamily="34" charset="0"/>
                <a:ea typeface="Times New Roman" panose="02020603050405020304" pitchFamily="18" charset="0"/>
              </a:rPr>
              <a:t> 2023</a:t>
            </a:r>
            <a:endParaRPr 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43C707C9-8ACE-6E30-A4B8-A2BFA373509E}"/>
              </a:ext>
            </a:extLst>
          </p:cNvPr>
          <p:cNvSpPr txBox="1"/>
          <p:nvPr/>
        </p:nvSpPr>
        <p:spPr>
          <a:xfrm rot="19413955">
            <a:off x="3044051" y="3954456"/>
            <a:ext cx="9123504" cy="679874"/>
          </a:xfrm>
          <a:prstGeom prst="rect">
            <a:avLst/>
          </a:prstGeom>
        </p:spPr>
        <p:txBody>
          <a:bodyPr lIns="0" tIns="0" rIns="0" bIns="0" rtlCol="0" anchor="t">
            <a:spAutoFit/>
          </a:bodyPr>
          <a:lstStyle/>
          <a:p>
            <a:pPr marL="0" marR="0" lvl="0" indent="0" algn="l" defTabSz="914400" rtl="0" eaLnBrk="1" fontAlgn="auto" latinLnBrk="0" hangingPunct="1">
              <a:lnSpc>
                <a:spcPts val="5100"/>
              </a:lnSpc>
              <a:spcBef>
                <a:spcPct val="0"/>
              </a:spcBef>
              <a:spcAft>
                <a:spcPts val="0"/>
              </a:spcAft>
              <a:buClrTx/>
              <a:buSzTx/>
              <a:buFontTx/>
              <a:buNone/>
              <a:tabLst/>
              <a:defRPr/>
            </a:pPr>
            <a:r>
              <a:rPr kumimoji="0" lang="en-US" sz="5100" b="1" i="0" u="none" strike="noStrike" kern="1200" cap="none" spc="0" normalizeH="0" baseline="0" noProof="0" dirty="0">
                <a:ln>
                  <a:noFill/>
                </a:ln>
                <a:solidFill>
                  <a:srgbClr val="0B3862"/>
                </a:solidFill>
                <a:effectLst/>
                <a:uLnTx/>
                <a:uFillTx/>
                <a:latin typeface="Libre Franklin" pitchFamily="2" charset="0"/>
                <a:ea typeface="+mn-ea"/>
                <a:cs typeface="+mn-cs"/>
              </a:rPr>
              <a:t>Growth Opportunities</a:t>
            </a:r>
          </a:p>
        </p:txBody>
      </p:sp>
      <p:grpSp>
        <p:nvGrpSpPr>
          <p:cNvPr id="12" name="Group 11">
            <a:extLst>
              <a:ext uri="{FF2B5EF4-FFF2-40B4-BE49-F238E27FC236}">
                <a16:creationId xmlns:a16="http://schemas.microsoft.com/office/drawing/2014/main" id="{C0082E7E-51BC-EA99-93F5-7EBC719A36B0}"/>
              </a:ext>
            </a:extLst>
          </p:cNvPr>
          <p:cNvGrpSpPr/>
          <p:nvPr/>
        </p:nvGrpSpPr>
        <p:grpSpPr>
          <a:xfrm>
            <a:off x="12406983" y="2853227"/>
            <a:ext cx="4486336" cy="1594049"/>
            <a:chOff x="0" y="0"/>
            <a:chExt cx="4073040" cy="1447200"/>
          </a:xfrm>
        </p:grpSpPr>
        <p:sp>
          <p:nvSpPr>
            <p:cNvPr id="13" name="Freeform 12">
              <a:extLst>
                <a:ext uri="{FF2B5EF4-FFF2-40B4-BE49-F238E27FC236}">
                  <a16:creationId xmlns:a16="http://schemas.microsoft.com/office/drawing/2014/main" id="{AD5C31E5-612B-C4F4-D69E-C48D2E2DB9FA}"/>
                </a:ext>
              </a:extLst>
            </p:cNvPr>
            <p:cNvSpPr/>
            <p:nvPr/>
          </p:nvSpPr>
          <p:spPr>
            <a:xfrm>
              <a:off x="0" y="0"/>
              <a:ext cx="4073017" cy="1447165"/>
            </a:xfrm>
            <a:custGeom>
              <a:avLst/>
              <a:gdLst/>
              <a:ahLst/>
              <a:cxnLst/>
              <a:rect l="l" t="t" r="r" b="b"/>
              <a:pathLst>
                <a:path w="4073017" h="1447165">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path>
              </a:pathLst>
            </a:custGeom>
            <a:solidFill>
              <a:srgbClr val="F2F2F2"/>
            </a:solidFill>
          </p:spPr>
          <p:txBody>
            <a:bodyPr/>
            <a:lstStyle/>
            <a:p>
              <a:endParaRPr lang="en-US"/>
            </a:p>
          </p:txBody>
        </p:sp>
      </p:grpSp>
      <p:grpSp>
        <p:nvGrpSpPr>
          <p:cNvPr id="14" name="Group 13">
            <a:extLst>
              <a:ext uri="{FF2B5EF4-FFF2-40B4-BE49-F238E27FC236}">
                <a16:creationId xmlns:a16="http://schemas.microsoft.com/office/drawing/2014/main" id="{BC570ED7-08D5-118B-35EA-482FF9D9AB22}"/>
              </a:ext>
            </a:extLst>
          </p:cNvPr>
          <p:cNvGrpSpPr/>
          <p:nvPr/>
        </p:nvGrpSpPr>
        <p:grpSpPr>
          <a:xfrm>
            <a:off x="11353800" y="2194309"/>
            <a:ext cx="2264977" cy="2263391"/>
            <a:chOff x="0" y="0"/>
            <a:chExt cx="2056320" cy="2054880"/>
          </a:xfrm>
          <a:solidFill>
            <a:srgbClr val="0B3862"/>
          </a:solidFill>
        </p:grpSpPr>
        <p:sp>
          <p:nvSpPr>
            <p:cNvPr id="15" name="Freeform 14">
              <a:extLst>
                <a:ext uri="{FF2B5EF4-FFF2-40B4-BE49-F238E27FC236}">
                  <a16:creationId xmlns:a16="http://schemas.microsoft.com/office/drawing/2014/main" id="{A306E107-4867-C0DA-5709-E2D32666C832}"/>
                </a:ext>
              </a:extLst>
            </p:cNvPr>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path>
              </a:pathLst>
            </a:custGeom>
            <a:grpFill/>
          </p:spPr>
          <p:txBody>
            <a:bodyPr/>
            <a:lstStyle/>
            <a:p>
              <a:endParaRPr lang="en-US"/>
            </a:p>
          </p:txBody>
        </p:sp>
      </p:grpSp>
      <p:grpSp>
        <p:nvGrpSpPr>
          <p:cNvPr id="16" name="Group 15">
            <a:extLst>
              <a:ext uri="{FF2B5EF4-FFF2-40B4-BE49-F238E27FC236}">
                <a16:creationId xmlns:a16="http://schemas.microsoft.com/office/drawing/2014/main" id="{5C443FBB-5EE1-EA2C-C746-68165F40D0C1}"/>
              </a:ext>
            </a:extLst>
          </p:cNvPr>
          <p:cNvGrpSpPr/>
          <p:nvPr/>
        </p:nvGrpSpPr>
        <p:grpSpPr>
          <a:xfrm>
            <a:off x="10368698" y="4690072"/>
            <a:ext cx="5297512" cy="1596428"/>
            <a:chOff x="0" y="0"/>
            <a:chExt cx="4076640" cy="1449360"/>
          </a:xfrm>
        </p:grpSpPr>
        <p:sp>
          <p:nvSpPr>
            <p:cNvPr id="17" name="Freeform 16">
              <a:extLst>
                <a:ext uri="{FF2B5EF4-FFF2-40B4-BE49-F238E27FC236}">
                  <a16:creationId xmlns:a16="http://schemas.microsoft.com/office/drawing/2014/main" id="{F3D31126-6E80-1F1E-BADA-F03689B0F782}"/>
                </a:ext>
              </a:extLst>
            </p:cNvPr>
            <p:cNvSpPr/>
            <p:nvPr/>
          </p:nvSpPr>
          <p:spPr>
            <a:xfrm>
              <a:off x="0" y="0"/>
              <a:ext cx="4076573" cy="1449324"/>
            </a:xfrm>
            <a:custGeom>
              <a:avLst/>
              <a:gdLst/>
              <a:ahLst/>
              <a:cxnLst/>
              <a:rect l="l" t="t" r="r" b="b"/>
              <a:pathLst>
                <a:path w="4076573" h="1449324">
                  <a:moveTo>
                    <a:pt x="3352165" y="0"/>
                  </a:moveTo>
                  <a:cubicBezTo>
                    <a:pt x="0" y="0"/>
                    <a:pt x="0" y="0"/>
                    <a:pt x="0" y="0"/>
                  </a:cubicBezTo>
                  <a:cubicBezTo>
                    <a:pt x="0" y="1449324"/>
                    <a:pt x="0" y="1449324"/>
                    <a:pt x="0" y="1449324"/>
                  </a:cubicBezTo>
                  <a:cubicBezTo>
                    <a:pt x="3352165" y="1449324"/>
                    <a:pt x="3352165" y="1449324"/>
                    <a:pt x="3352165" y="1449324"/>
                  </a:cubicBezTo>
                  <a:cubicBezTo>
                    <a:pt x="3751199" y="1449324"/>
                    <a:pt x="4076573" y="1123823"/>
                    <a:pt x="4076573" y="724662"/>
                  </a:cubicBezTo>
                  <a:cubicBezTo>
                    <a:pt x="4076573" y="325501"/>
                    <a:pt x="3751199" y="0"/>
                    <a:pt x="3352165" y="0"/>
                  </a:cubicBezTo>
                </a:path>
              </a:pathLst>
            </a:custGeom>
            <a:solidFill>
              <a:srgbClr val="F2F2F2"/>
            </a:solidFill>
          </p:spPr>
          <p:txBody>
            <a:bodyPr/>
            <a:lstStyle/>
            <a:p>
              <a:endParaRPr lang="en-US"/>
            </a:p>
          </p:txBody>
        </p:sp>
      </p:grpSp>
      <p:grpSp>
        <p:nvGrpSpPr>
          <p:cNvPr id="20" name="Group 19">
            <a:extLst>
              <a:ext uri="{FF2B5EF4-FFF2-40B4-BE49-F238E27FC236}">
                <a16:creationId xmlns:a16="http://schemas.microsoft.com/office/drawing/2014/main" id="{EB9A52E9-6C0A-5D42-9080-10DF9614962F}"/>
              </a:ext>
            </a:extLst>
          </p:cNvPr>
          <p:cNvGrpSpPr/>
          <p:nvPr/>
        </p:nvGrpSpPr>
        <p:grpSpPr>
          <a:xfrm>
            <a:off x="8083491" y="6576044"/>
            <a:ext cx="6741618" cy="1594842"/>
            <a:chOff x="0" y="0"/>
            <a:chExt cx="4075920" cy="1447920"/>
          </a:xfrm>
        </p:grpSpPr>
        <p:sp>
          <p:nvSpPr>
            <p:cNvPr id="21" name="Freeform 20">
              <a:extLst>
                <a:ext uri="{FF2B5EF4-FFF2-40B4-BE49-F238E27FC236}">
                  <a16:creationId xmlns:a16="http://schemas.microsoft.com/office/drawing/2014/main" id="{9F0EAE50-17D2-05B0-DD5C-ABBB65265DA4}"/>
                </a:ext>
              </a:extLst>
            </p:cNvPr>
            <p:cNvSpPr/>
            <p:nvPr/>
          </p:nvSpPr>
          <p:spPr>
            <a:xfrm>
              <a:off x="0" y="0"/>
              <a:ext cx="4075811" cy="1447927"/>
            </a:xfrm>
            <a:custGeom>
              <a:avLst/>
              <a:gdLst/>
              <a:ahLst/>
              <a:cxnLst/>
              <a:rect l="l" t="t" r="r" b="b"/>
              <a:pathLst>
                <a:path w="4075811" h="1447927">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path>
              </a:pathLst>
            </a:custGeom>
            <a:solidFill>
              <a:srgbClr val="F2F2F2"/>
            </a:solidFill>
          </p:spPr>
          <p:txBody>
            <a:bodyPr/>
            <a:lstStyle/>
            <a:p>
              <a:endParaRPr lang="en-US"/>
            </a:p>
          </p:txBody>
        </p:sp>
      </p:grpSp>
      <p:grpSp>
        <p:nvGrpSpPr>
          <p:cNvPr id="22" name="Group 21">
            <a:extLst>
              <a:ext uri="{FF2B5EF4-FFF2-40B4-BE49-F238E27FC236}">
                <a16:creationId xmlns:a16="http://schemas.microsoft.com/office/drawing/2014/main" id="{1E1CA718-948D-DF91-8151-F8F9A88C6001}"/>
              </a:ext>
            </a:extLst>
          </p:cNvPr>
          <p:cNvGrpSpPr/>
          <p:nvPr/>
        </p:nvGrpSpPr>
        <p:grpSpPr>
          <a:xfrm>
            <a:off x="6893902" y="5904323"/>
            <a:ext cx="2264184" cy="2264184"/>
            <a:chOff x="0" y="0"/>
            <a:chExt cx="2055600" cy="2055600"/>
          </a:xfrm>
          <a:solidFill>
            <a:srgbClr val="0B3862"/>
          </a:solidFill>
        </p:grpSpPr>
        <p:sp>
          <p:nvSpPr>
            <p:cNvPr id="23" name="Freeform 22">
              <a:extLst>
                <a:ext uri="{FF2B5EF4-FFF2-40B4-BE49-F238E27FC236}">
                  <a16:creationId xmlns:a16="http://schemas.microsoft.com/office/drawing/2014/main" id="{77E39D01-2E65-4FF2-618D-A18377158572}"/>
                </a:ext>
              </a:extLst>
            </p:cNvPr>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path>
              </a:pathLst>
            </a:custGeom>
            <a:grpFill/>
          </p:spPr>
          <p:txBody>
            <a:bodyPr/>
            <a:lstStyle/>
            <a:p>
              <a:endParaRPr lang="en-US"/>
            </a:p>
          </p:txBody>
        </p:sp>
      </p:grpSp>
      <p:grpSp>
        <p:nvGrpSpPr>
          <p:cNvPr id="24" name="Group 23">
            <a:extLst>
              <a:ext uri="{FF2B5EF4-FFF2-40B4-BE49-F238E27FC236}">
                <a16:creationId xmlns:a16="http://schemas.microsoft.com/office/drawing/2014/main" id="{80965138-74C9-1113-9DC9-965B14C80C46}"/>
              </a:ext>
            </a:extLst>
          </p:cNvPr>
          <p:cNvGrpSpPr/>
          <p:nvPr/>
        </p:nvGrpSpPr>
        <p:grpSpPr>
          <a:xfrm>
            <a:off x="5763242" y="8426251"/>
            <a:ext cx="4915328" cy="1594049"/>
            <a:chOff x="0" y="0"/>
            <a:chExt cx="4074480" cy="1447200"/>
          </a:xfrm>
        </p:grpSpPr>
        <p:sp>
          <p:nvSpPr>
            <p:cNvPr id="25" name="Freeform 24">
              <a:extLst>
                <a:ext uri="{FF2B5EF4-FFF2-40B4-BE49-F238E27FC236}">
                  <a16:creationId xmlns:a16="http://schemas.microsoft.com/office/drawing/2014/main" id="{5B6A0940-1202-7DD7-23DC-0C8935B97840}"/>
                </a:ext>
              </a:extLst>
            </p:cNvPr>
            <p:cNvSpPr/>
            <p:nvPr/>
          </p:nvSpPr>
          <p:spPr>
            <a:xfrm>
              <a:off x="0" y="0"/>
              <a:ext cx="4074414" cy="1447165"/>
            </a:xfrm>
            <a:custGeom>
              <a:avLst/>
              <a:gdLst/>
              <a:ahLst/>
              <a:cxnLst/>
              <a:rect l="l" t="t" r="r" b="b"/>
              <a:pathLst>
                <a:path w="4074414" h="1447165">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path>
              </a:pathLst>
            </a:custGeom>
            <a:solidFill>
              <a:srgbClr val="F2F2F2"/>
            </a:solidFill>
          </p:spPr>
          <p:txBody>
            <a:bodyPr/>
            <a:lstStyle/>
            <a:p>
              <a:endParaRPr lang="en-US"/>
            </a:p>
          </p:txBody>
        </p:sp>
      </p:grpSp>
      <p:grpSp>
        <p:nvGrpSpPr>
          <p:cNvPr id="26" name="Group 25">
            <a:extLst>
              <a:ext uri="{FF2B5EF4-FFF2-40B4-BE49-F238E27FC236}">
                <a16:creationId xmlns:a16="http://schemas.microsoft.com/office/drawing/2014/main" id="{9F1B6AB0-E9E6-89AB-3AC1-315A76D40BEF}"/>
              </a:ext>
            </a:extLst>
          </p:cNvPr>
          <p:cNvGrpSpPr/>
          <p:nvPr/>
        </p:nvGrpSpPr>
        <p:grpSpPr>
          <a:xfrm>
            <a:off x="4648200" y="7754530"/>
            <a:ext cx="2263391" cy="2265770"/>
            <a:chOff x="0" y="0"/>
            <a:chExt cx="2054880" cy="2057040"/>
          </a:xfrm>
          <a:solidFill>
            <a:srgbClr val="0B3862"/>
          </a:solidFill>
        </p:grpSpPr>
        <p:sp>
          <p:nvSpPr>
            <p:cNvPr id="27" name="Freeform 26">
              <a:extLst>
                <a:ext uri="{FF2B5EF4-FFF2-40B4-BE49-F238E27FC236}">
                  <a16:creationId xmlns:a16="http://schemas.microsoft.com/office/drawing/2014/main" id="{E28AD021-CCB6-F772-1845-6EE4ED81E27F}"/>
                </a:ext>
              </a:extLst>
            </p:cNvPr>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path>
              </a:pathLst>
            </a:custGeom>
            <a:grpFill/>
          </p:spPr>
          <p:txBody>
            <a:bodyPr/>
            <a:lstStyle/>
            <a:p>
              <a:endParaRPr lang="en-US" dirty="0"/>
            </a:p>
          </p:txBody>
        </p:sp>
      </p:grpSp>
      <p:sp>
        <p:nvSpPr>
          <p:cNvPr id="28" name="TextBox 27">
            <a:extLst>
              <a:ext uri="{FF2B5EF4-FFF2-40B4-BE49-F238E27FC236}">
                <a16:creationId xmlns:a16="http://schemas.microsoft.com/office/drawing/2014/main" id="{255D2775-FDF8-2B9B-BCB2-87F5983E634A}"/>
              </a:ext>
            </a:extLst>
          </p:cNvPr>
          <p:cNvSpPr txBox="1"/>
          <p:nvPr/>
        </p:nvSpPr>
        <p:spPr>
          <a:xfrm>
            <a:off x="4876800" y="8759144"/>
            <a:ext cx="2732632" cy="369268"/>
          </a:xfrm>
          <a:prstGeom prst="rect">
            <a:avLst/>
          </a:prstGeom>
        </p:spPr>
        <p:txBody>
          <a:bodyPr lIns="0" tIns="0" rIns="0" bIns="0" rtlCol="0" anchor="t">
            <a:spAutoFit/>
          </a:bodyPr>
          <a:lstStyle/>
          <a:p>
            <a:pPr marL="0" marR="0" lvl="0" indent="0" algn="l" defTabSz="914400" rtl="0" eaLnBrk="1" fontAlgn="auto" latinLnBrk="0" hangingPunct="1">
              <a:lnSpc>
                <a:spcPts val="2799"/>
              </a:lnSpc>
              <a:spcBef>
                <a:spcPct val="0"/>
              </a:spcBef>
              <a:spcAft>
                <a:spcPts val="0"/>
              </a:spcAft>
              <a:buClrTx/>
              <a:buSzTx/>
              <a:buFontTx/>
              <a:buNone/>
              <a:tabLst/>
              <a:defRPr/>
            </a:pPr>
            <a:r>
              <a:rPr lang="en-US" sz="3200" b="1" dirty="0">
                <a:solidFill>
                  <a:schemeClr val="bg1"/>
                </a:solidFill>
                <a:latin typeface="Libre Franklin" pitchFamily="2" charset="0"/>
              </a:rPr>
              <a:t>Solutions</a:t>
            </a:r>
            <a:endParaRPr kumimoji="0" lang="en-US" sz="3200" b="1" i="0" u="none" strike="noStrike" kern="1200" cap="none" spc="0" normalizeH="0" baseline="0" noProof="0" dirty="0">
              <a:ln>
                <a:noFill/>
              </a:ln>
              <a:solidFill>
                <a:schemeClr val="bg1"/>
              </a:solidFill>
              <a:effectLst/>
              <a:uLnTx/>
              <a:uFillTx/>
              <a:latin typeface="Libre Franklin" pitchFamily="2" charset="0"/>
              <a:ea typeface="+mn-ea"/>
              <a:cs typeface="+mn-cs"/>
            </a:endParaRPr>
          </a:p>
        </p:txBody>
      </p:sp>
      <p:sp>
        <p:nvSpPr>
          <p:cNvPr id="33" name="TextBox 32">
            <a:extLst>
              <a:ext uri="{FF2B5EF4-FFF2-40B4-BE49-F238E27FC236}">
                <a16:creationId xmlns:a16="http://schemas.microsoft.com/office/drawing/2014/main" id="{B378BF36-EB16-0102-D3C9-82DAA91E2CD2}"/>
              </a:ext>
            </a:extLst>
          </p:cNvPr>
          <p:cNvSpPr txBox="1"/>
          <p:nvPr/>
        </p:nvSpPr>
        <p:spPr>
          <a:xfrm>
            <a:off x="9397974" y="6853188"/>
            <a:ext cx="2732632" cy="331757"/>
          </a:xfrm>
          <a:prstGeom prst="rect">
            <a:avLst/>
          </a:prstGeom>
        </p:spPr>
        <p:txBody>
          <a:bodyPr lIns="0" tIns="0" rIns="0" bIns="0" rtlCol="0" anchor="t">
            <a:spAutoFit/>
          </a:bodyPr>
          <a:lstStyle/>
          <a:p>
            <a:pPr marL="0" marR="0" lvl="0" indent="0" algn="l" defTabSz="914400" rtl="0" eaLnBrk="1" fontAlgn="auto" latinLnBrk="0" hangingPunct="1">
              <a:lnSpc>
                <a:spcPts val="2799"/>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B3862"/>
                </a:solidFill>
                <a:effectLst/>
                <a:uLnTx/>
                <a:uFillTx/>
                <a:latin typeface="Libre Franklin" pitchFamily="2" charset="0"/>
                <a:ea typeface="+mn-ea"/>
                <a:cs typeface="+mn-cs"/>
              </a:rPr>
              <a:t>Rental Equipment</a:t>
            </a:r>
          </a:p>
        </p:txBody>
      </p:sp>
      <p:sp>
        <p:nvSpPr>
          <p:cNvPr id="36" name="TextBox 37">
            <a:extLst>
              <a:ext uri="{FF2B5EF4-FFF2-40B4-BE49-F238E27FC236}">
                <a16:creationId xmlns:a16="http://schemas.microsoft.com/office/drawing/2014/main" id="{86BC36FA-B15D-6FA3-7371-F00F7AF34B11}"/>
              </a:ext>
            </a:extLst>
          </p:cNvPr>
          <p:cNvSpPr txBox="1"/>
          <p:nvPr/>
        </p:nvSpPr>
        <p:spPr>
          <a:xfrm>
            <a:off x="7155981" y="8572500"/>
            <a:ext cx="2961949" cy="614912"/>
          </a:xfrm>
          <a:prstGeom prst="rect">
            <a:avLst/>
          </a:prstGeom>
        </p:spPr>
        <p:txBody>
          <a:bodyPr lIns="0" tIns="0" rIns="0" bIns="0" rtlCol="0" anchor="t">
            <a:spAutoFit/>
          </a:bodyPr>
          <a:lstStyle/>
          <a:p>
            <a:pPr>
              <a:lnSpc>
                <a:spcPts val="2545"/>
              </a:lnSpc>
            </a:pPr>
            <a:r>
              <a:rPr kumimoji="0" lang="en-US" sz="2000" b="1" i="0" u="none" strike="noStrike" kern="1200" cap="none" spc="0" normalizeH="0" baseline="0" noProof="0" dirty="0">
                <a:ln>
                  <a:noFill/>
                </a:ln>
                <a:solidFill>
                  <a:srgbClr val="0B3862"/>
                </a:solidFill>
                <a:effectLst/>
                <a:uLnTx/>
                <a:uFillTx/>
                <a:latin typeface="Libre Franklin" pitchFamily="2" charset="0"/>
                <a:ea typeface="+mn-ea"/>
                <a:cs typeface="+mn-cs"/>
              </a:rPr>
              <a:t>Video Telematics</a:t>
            </a:r>
          </a:p>
          <a:p>
            <a:pPr>
              <a:lnSpc>
                <a:spcPts val="2545"/>
              </a:lnSpc>
            </a:pPr>
            <a:r>
              <a:rPr lang="en-US" sz="1844" spc="180" dirty="0">
                <a:solidFill>
                  <a:srgbClr val="231F20"/>
                </a:solidFill>
                <a:latin typeface="Open Sauce"/>
              </a:rPr>
              <a:t>.</a:t>
            </a:r>
          </a:p>
        </p:txBody>
      </p:sp>
      <p:sp>
        <p:nvSpPr>
          <p:cNvPr id="38" name="TextBox 39">
            <a:extLst>
              <a:ext uri="{FF2B5EF4-FFF2-40B4-BE49-F238E27FC236}">
                <a16:creationId xmlns:a16="http://schemas.microsoft.com/office/drawing/2014/main" id="{B8824970-FAE8-139C-AC53-5AD468E3EE9B}"/>
              </a:ext>
            </a:extLst>
          </p:cNvPr>
          <p:cNvSpPr txBox="1"/>
          <p:nvPr/>
        </p:nvSpPr>
        <p:spPr>
          <a:xfrm>
            <a:off x="11711801" y="4991100"/>
            <a:ext cx="3954322" cy="870366"/>
          </a:xfrm>
          <a:prstGeom prst="rect">
            <a:avLst/>
          </a:prstGeom>
        </p:spPr>
        <p:txBody>
          <a:bodyPr wrap="square" lIns="0" tIns="0" rIns="0" bIns="0" rtlCol="0" anchor="t">
            <a:spAutoFit/>
          </a:bodyPr>
          <a:lstStyle/>
          <a:p>
            <a:pPr marR="0" lvl="0" algn="l" defTabSz="914400" rtl="0" eaLnBrk="1" fontAlgn="auto" latinLnBrk="0" hangingPunct="1">
              <a:lnSpc>
                <a:spcPct val="150000"/>
              </a:lnSpc>
              <a:spcBef>
                <a:spcPct val="0"/>
              </a:spcBef>
              <a:spcAft>
                <a:spcPts val="0"/>
              </a:spcAft>
              <a:buClrTx/>
              <a:buSzTx/>
              <a:tabLst/>
              <a:defRPr/>
            </a:pPr>
            <a:r>
              <a:rPr kumimoji="0" lang="en-US" sz="2000" b="1" i="0" u="none" strike="noStrike" kern="1200" cap="none" spc="0" normalizeH="0" baseline="0" noProof="0" dirty="0">
                <a:ln>
                  <a:noFill/>
                </a:ln>
                <a:solidFill>
                  <a:srgbClr val="0B3862"/>
                </a:solidFill>
                <a:effectLst/>
                <a:uLnTx/>
                <a:uFillTx/>
                <a:latin typeface="Libre Franklin" pitchFamily="2" charset="0"/>
                <a:ea typeface="+mn-ea"/>
                <a:cs typeface="+mn-cs"/>
              </a:rPr>
              <a:t>Access to new customer base</a:t>
            </a:r>
          </a:p>
          <a:p>
            <a:pPr marR="0" lvl="0" algn="l" defTabSz="914400" rtl="0" eaLnBrk="1" fontAlgn="auto" latinLnBrk="0" hangingPunct="1">
              <a:lnSpc>
                <a:spcPct val="150000"/>
              </a:lnSpc>
              <a:spcBef>
                <a:spcPct val="0"/>
              </a:spcBef>
              <a:spcAft>
                <a:spcPts val="0"/>
              </a:spcAft>
              <a:buClrTx/>
              <a:buSzTx/>
              <a:tabLst/>
              <a:defRPr/>
            </a:pPr>
            <a:r>
              <a:rPr lang="en-US" sz="2000" b="1" dirty="0">
                <a:solidFill>
                  <a:srgbClr val="0B3862"/>
                </a:solidFill>
                <a:latin typeface="Libre Franklin" pitchFamily="2" charset="0"/>
              </a:rPr>
              <a:t>Innovative product initiatives  </a:t>
            </a:r>
            <a:endParaRPr kumimoji="0" lang="en-US" sz="2000" b="1" i="0" u="none" strike="noStrike" kern="1200" cap="none" spc="0" normalizeH="0" baseline="0" noProof="0" dirty="0">
              <a:ln>
                <a:noFill/>
              </a:ln>
              <a:solidFill>
                <a:srgbClr val="0B3862"/>
              </a:solidFill>
              <a:effectLst/>
              <a:uLnTx/>
              <a:uFillTx/>
              <a:latin typeface="Libre Franklin" pitchFamily="2" charset="0"/>
              <a:ea typeface="+mn-ea"/>
              <a:cs typeface="+mn-cs"/>
            </a:endParaRPr>
          </a:p>
        </p:txBody>
      </p:sp>
      <p:sp>
        <p:nvSpPr>
          <p:cNvPr id="39" name="TextBox 40">
            <a:extLst>
              <a:ext uri="{FF2B5EF4-FFF2-40B4-BE49-F238E27FC236}">
                <a16:creationId xmlns:a16="http://schemas.microsoft.com/office/drawing/2014/main" id="{59BDAF47-3755-4285-DE6A-CAC10053DD2F}"/>
              </a:ext>
            </a:extLst>
          </p:cNvPr>
          <p:cNvSpPr txBox="1"/>
          <p:nvPr/>
        </p:nvSpPr>
        <p:spPr>
          <a:xfrm>
            <a:off x="13767997" y="3208795"/>
            <a:ext cx="2961949" cy="944105"/>
          </a:xfrm>
          <a:prstGeom prst="rect">
            <a:avLst/>
          </a:prstGeom>
        </p:spPr>
        <p:txBody>
          <a:bodyPr lIns="0" tIns="0" rIns="0" bIns="0" rtlCol="0" anchor="t">
            <a:spAutoFit/>
          </a:bodyPr>
          <a:lstStyle/>
          <a:p>
            <a:pPr>
              <a:lnSpc>
                <a:spcPts val="2545"/>
              </a:lnSpc>
            </a:pPr>
            <a:r>
              <a:rPr lang="en-US" sz="2000" b="1" dirty="0">
                <a:solidFill>
                  <a:srgbClr val="0B3862"/>
                </a:solidFill>
                <a:latin typeface="Libre Franklin" pitchFamily="2" charset="0"/>
              </a:rPr>
              <a:t>Accretive  to drive growth and increased shareholder value</a:t>
            </a:r>
            <a:endParaRPr kumimoji="0" lang="en-US" sz="2000" b="1" i="0" u="none" strike="noStrike" kern="1200" cap="none" spc="0" normalizeH="0" baseline="0" noProof="0" dirty="0">
              <a:ln>
                <a:noFill/>
              </a:ln>
              <a:solidFill>
                <a:srgbClr val="0B3862"/>
              </a:solidFill>
              <a:effectLst/>
              <a:uLnTx/>
              <a:uFillTx/>
              <a:latin typeface="Libre Franklin" pitchFamily="2" charset="0"/>
              <a:ea typeface="+mn-ea"/>
              <a:cs typeface="+mn-cs"/>
            </a:endParaRPr>
          </a:p>
        </p:txBody>
      </p:sp>
      <p:sp>
        <p:nvSpPr>
          <p:cNvPr id="42" name="TextBox 10">
            <a:extLst>
              <a:ext uri="{FF2B5EF4-FFF2-40B4-BE49-F238E27FC236}">
                <a16:creationId xmlns:a16="http://schemas.microsoft.com/office/drawing/2014/main" id="{53FFB3F7-1CC3-6B6C-4DA8-59069B3A7257}"/>
              </a:ext>
            </a:extLst>
          </p:cNvPr>
          <p:cNvSpPr txBox="1"/>
          <p:nvPr/>
        </p:nvSpPr>
        <p:spPr>
          <a:xfrm>
            <a:off x="13475377" y="1331760"/>
            <a:ext cx="3783923" cy="331757"/>
          </a:xfrm>
          <a:prstGeom prst="rect">
            <a:avLst/>
          </a:prstGeom>
        </p:spPr>
        <p:txBody>
          <a:bodyPr lIns="0" tIns="0" rIns="0" bIns="0" rtlCol="0" anchor="t">
            <a:spAutoFit/>
          </a:bodyPr>
          <a:lstStyle/>
          <a:p>
            <a:pPr algn="r">
              <a:lnSpc>
                <a:spcPts val="2800"/>
              </a:lnSpc>
            </a:pPr>
            <a:r>
              <a:rPr lang="en-US" sz="2000" dirty="0">
                <a:latin typeface="Libre Franklin Light"/>
              </a:rPr>
              <a:t>2023</a:t>
            </a:r>
          </a:p>
        </p:txBody>
      </p:sp>
      <p:sp>
        <p:nvSpPr>
          <p:cNvPr id="45" name="Right Triangle 44">
            <a:extLst>
              <a:ext uri="{FF2B5EF4-FFF2-40B4-BE49-F238E27FC236}">
                <a16:creationId xmlns:a16="http://schemas.microsoft.com/office/drawing/2014/main" id="{A9098118-3C4B-3CF3-6158-8050344C1CA6}"/>
              </a:ext>
            </a:extLst>
          </p:cNvPr>
          <p:cNvSpPr/>
          <p:nvPr/>
        </p:nvSpPr>
        <p:spPr>
          <a:xfrm rot="5400000">
            <a:off x="2136198" y="-2275457"/>
            <a:ext cx="6350393" cy="10775188"/>
          </a:xfrm>
          <a:prstGeom prst="rtTriangle">
            <a:avLst/>
          </a:prstGeom>
          <a:solidFill>
            <a:srgbClr val="0B38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utoShape 8">
            <a:extLst>
              <a:ext uri="{FF2B5EF4-FFF2-40B4-BE49-F238E27FC236}">
                <a16:creationId xmlns:a16="http://schemas.microsoft.com/office/drawing/2014/main" id="{25A9E3C4-8620-817E-6307-02177B6CDF18}"/>
              </a:ext>
            </a:extLst>
          </p:cNvPr>
          <p:cNvSpPr/>
          <p:nvPr/>
        </p:nvSpPr>
        <p:spPr>
          <a:xfrm>
            <a:off x="1028700" y="1028700"/>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41" name="AutoShape 9">
            <a:extLst>
              <a:ext uri="{FF2B5EF4-FFF2-40B4-BE49-F238E27FC236}">
                <a16:creationId xmlns:a16="http://schemas.microsoft.com/office/drawing/2014/main" id="{25B0EBCC-6592-4D17-752C-2BF87793BEAD}"/>
              </a:ext>
            </a:extLst>
          </p:cNvPr>
          <p:cNvSpPr/>
          <p:nvPr/>
        </p:nvSpPr>
        <p:spPr>
          <a:xfrm>
            <a:off x="1028700" y="2013492"/>
            <a:ext cx="16230600" cy="0"/>
          </a:xfrm>
          <a:prstGeom prst="line">
            <a:avLst/>
          </a:prstGeom>
          <a:ln w="9525" cap="flat">
            <a:solidFill>
              <a:srgbClr val="BFBFBF"/>
            </a:solidFill>
            <a:prstDash val="solid"/>
            <a:headEnd type="none" w="sm" len="sm"/>
            <a:tailEnd type="none" w="sm" len="sm"/>
          </a:ln>
        </p:spPr>
        <p:txBody>
          <a:bodyPr/>
          <a:lstStyle/>
          <a:p>
            <a:endParaRPr lang="en-US"/>
          </a:p>
        </p:txBody>
      </p:sp>
      <p:sp>
        <p:nvSpPr>
          <p:cNvPr id="43" name="TextBox 11">
            <a:extLst>
              <a:ext uri="{FF2B5EF4-FFF2-40B4-BE49-F238E27FC236}">
                <a16:creationId xmlns:a16="http://schemas.microsoft.com/office/drawing/2014/main" id="{C273A54D-817F-0F01-7305-B48A8A59F761}"/>
              </a:ext>
            </a:extLst>
          </p:cNvPr>
          <p:cNvSpPr txBox="1"/>
          <p:nvPr/>
        </p:nvSpPr>
        <p:spPr>
          <a:xfrm>
            <a:off x="1028700" y="1331760"/>
            <a:ext cx="7583275" cy="331757"/>
          </a:xfrm>
          <a:prstGeom prst="rect">
            <a:avLst/>
          </a:prstGeom>
        </p:spPr>
        <p:txBody>
          <a:bodyPr lIns="0" tIns="0" rIns="0" bIns="0" rtlCol="0" anchor="t">
            <a:spAutoFit/>
          </a:bodyPr>
          <a:lstStyle/>
          <a:p>
            <a:pPr>
              <a:lnSpc>
                <a:spcPts val="2800"/>
              </a:lnSpc>
            </a:pPr>
            <a:r>
              <a:rPr lang="en-US" sz="2000" dirty="0">
                <a:solidFill>
                  <a:schemeClr val="bg1"/>
                </a:solidFill>
                <a:latin typeface="Libre Franklin Light"/>
              </a:rPr>
              <a:t>AirIQ Inc. Proven Leaders in IoT Asset Tracking Solutions</a:t>
            </a:r>
          </a:p>
        </p:txBody>
      </p:sp>
      <p:sp>
        <p:nvSpPr>
          <p:cNvPr id="6" name="Freeform 6">
            <a:extLst>
              <a:ext uri="{FF2B5EF4-FFF2-40B4-BE49-F238E27FC236}">
                <a16:creationId xmlns:a16="http://schemas.microsoft.com/office/drawing/2014/main" id="{99890210-5CB6-9216-98F7-AEC8CAE77B2D}"/>
              </a:ext>
            </a:extLst>
          </p:cNvPr>
          <p:cNvSpPr/>
          <p:nvPr/>
        </p:nvSpPr>
        <p:spPr>
          <a:xfrm rot="19714806">
            <a:off x="-369095" y="4882908"/>
            <a:ext cx="5277770" cy="284234"/>
          </a:xfrm>
          <a:custGeom>
            <a:avLst/>
            <a:gdLst/>
            <a:ahLst/>
            <a:cxnLst/>
            <a:rect l="l" t="t" r="r" b="b"/>
            <a:pathLst>
              <a:path w="2181366" h="106603">
                <a:moveTo>
                  <a:pt x="0" y="0"/>
                </a:moveTo>
                <a:lnTo>
                  <a:pt x="2181366" y="0"/>
                </a:lnTo>
                <a:lnTo>
                  <a:pt x="2181366" y="106603"/>
                </a:lnTo>
                <a:lnTo>
                  <a:pt x="0" y="106603"/>
                </a:lnTo>
                <a:lnTo>
                  <a:pt x="0" y="0"/>
                </a:lnTo>
              </a:path>
            </a:pathLst>
          </a:custGeom>
          <a:solidFill>
            <a:srgbClr val="D83A00"/>
          </a:solidFill>
        </p:spPr>
        <p:txBody>
          <a:bodyPr/>
          <a:lstStyle/>
          <a:p>
            <a:endParaRPr lang="en-US">
              <a:solidFill>
                <a:srgbClr val="D83A00"/>
              </a:solidFill>
            </a:endParaRPr>
          </a:p>
        </p:txBody>
      </p:sp>
      <p:sp>
        <p:nvSpPr>
          <p:cNvPr id="9" name="Freeform 9">
            <a:extLst>
              <a:ext uri="{FF2B5EF4-FFF2-40B4-BE49-F238E27FC236}">
                <a16:creationId xmlns:a16="http://schemas.microsoft.com/office/drawing/2014/main" id="{1012DD39-514C-2612-355E-502A4B38426A}"/>
              </a:ext>
            </a:extLst>
          </p:cNvPr>
          <p:cNvSpPr/>
          <p:nvPr/>
        </p:nvSpPr>
        <p:spPr>
          <a:xfrm rot="8909011">
            <a:off x="6861848" y="889335"/>
            <a:ext cx="4224096" cy="163573"/>
          </a:xfrm>
          <a:custGeom>
            <a:avLst/>
            <a:gdLst/>
            <a:ahLst/>
            <a:cxnLst/>
            <a:rect l="l" t="t" r="r" b="b"/>
            <a:pathLst>
              <a:path w="2181366" h="29282">
                <a:moveTo>
                  <a:pt x="0" y="0"/>
                </a:moveTo>
                <a:lnTo>
                  <a:pt x="2181366" y="0"/>
                </a:lnTo>
                <a:lnTo>
                  <a:pt x="2181366" y="29282"/>
                </a:lnTo>
                <a:lnTo>
                  <a:pt x="0" y="29282"/>
                </a:lnTo>
                <a:lnTo>
                  <a:pt x="0" y="0"/>
                </a:lnTo>
              </a:path>
            </a:pathLst>
          </a:custGeom>
          <a:solidFill>
            <a:srgbClr val="D83A00"/>
          </a:solidFill>
        </p:spPr>
        <p:txBody>
          <a:bodyPr/>
          <a:lstStyle/>
          <a:p>
            <a:endParaRPr lang="en-US"/>
          </a:p>
        </p:txBody>
      </p:sp>
      <p:sp>
        <p:nvSpPr>
          <p:cNvPr id="48" name="AutoShape 54">
            <a:extLst>
              <a:ext uri="{FF2B5EF4-FFF2-40B4-BE49-F238E27FC236}">
                <a16:creationId xmlns:a16="http://schemas.microsoft.com/office/drawing/2014/main" id="{60001C55-D7B3-A227-CB8E-550D4853EEC6}"/>
              </a:ext>
            </a:extLst>
          </p:cNvPr>
          <p:cNvSpPr/>
          <p:nvPr/>
        </p:nvSpPr>
        <p:spPr>
          <a:xfrm rot="-554201" flipV="1">
            <a:off x="3891574" y="2925991"/>
            <a:ext cx="7688703" cy="4059219"/>
          </a:xfrm>
          <a:prstGeom prst="line">
            <a:avLst/>
          </a:prstGeom>
          <a:ln w="146050" cap="rnd">
            <a:solidFill>
              <a:srgbClr val="D83A00"/>
            </a:solidFill>
            <a:prstDash val="solid"/>
            <a:headEnd type="none" w="sm" len="sm"/>
            <a:tailEnd type="triangle" w="lg" len="med"/>
          </a:ln>
        </p:spPr>
        <p:txBody>
          <a:bodyPr/>
          <a:lstStyle/>
          <a:p>
            <a:endParaRPr lang="en-US"/>
          </a:p>
        </p:txBody>
      </p:sp>
      <p:sp>
        <p:nvSpPr>
          <p:cNvPr id="50" name="TextBox 49">
            <a:extLst>
              <a:ext uri="{FF2B5EF4-FFF2-40B4-BE49-F238E27FC236}">
                <a16:creationId xmlns:a16="http://schemas.microsoft.com/office/drawing/2014/main" id="{1AF26F68-4336-A942-8414-3186763B585D}"/>
              </a:ext>
            </a:extLst>
          </p:cNvPr>
          <p:cNvSpPr txBox="1"/>
          <p:nvPr/>
        </p:nvSpPr>
        <p:spPr>
          <a:xfrm>
            <a:off x="7250201" y="8606650"/>
            <a:ext cx="1107398" cy="965585"/>
          </a:xfrm>
          <a:prstGeom prst="rect">
            <a:avLst/>
          </a:prstGeom>
          <a:noFill/>
        </p:spPr>
        <p:txBody>
          <a:bodyPr wrap="square">
            <a:spAutoFit/>
          </a:bodyPr>
          <a:lstStyle/>
          <a:p>
            <a:pPr marL="0" marR="0" lvl="0" indent="0" algn="l" defTabSz="914400" rtl="0" eaLnBrk="1" fontAlgn="auto" latinLnBrk="0" hangingPunct="1">
              <a:lnSpc>
                <a:spcPts val="8255"/>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B3862"/>
                </a:solidFill>
                <a:effectLst/>
                <a:uLnTx/>
                <a:uFillTx/>
                <a:latin typeface="Libre Franklin" pitchFamily="2" charset="0"/>
              </a:rPr>
              <a:t>CAGR</a:t>
            </a:r>
            <a:r>
              <a:rPr kumimoji="0" lang="en-US" sz="2400" b="1" i="0" u="none" strike="noStrike" kern="1200" cap="none" spc="0" normalizeH="0" baseline="0" noProof="0" dirty="0">
                <a:ln>
                  <a:noFill/>
                </a:ln>
                <a:solidFill>
                  <a:srgbClr val="0B3862"/>
                </a:solidFill>
                <a:effectLst/>
                <a:uLnTx/>
                <a:uFillTx/>
                <a:latin typeface="Libre Franklin" pitchFamily="2" charset="0"/>
              </a:rPr>
              <a:t>:</a:t>
            </a:r>
          </a:p>
        </p:txBody>
      </p:sp>
      <p:sp>
        <p:nvSpPr>
          <p:cNvPr id="51" name="TextBox 14">
            <a:extLst>
              <a:ext uri="{FF2B5EF4-FFF2-40B4-BE49-F238E27FC236}">
                <a16:creationId xmlns:a16="http://schemas.microsoft.com/office/drawing/2014/main" id="{73CE78EA-AA62-01A8-9446-8474C6222035}"/>
              </a:ext>
            </a:extLst>
          </p:cNvPr>
          <p:cNvSpPr txBox="1"/>
          <p:nvPr/>
        </p:nvSpPr>
        <p:spPr>
          <a:xfrm>
            <a:off x="8215017" y="8851322"/>
            <a:ext cx="3517764" cy="775084"/>
          </a:xfrm>
          <a:prstGeom prst="rect">
            <a:avLst/>
          </a:prstGeom>
        </p:spPr>
        <p:txBody>
          <a:bodyPr lIns="0" tIns="0" rIns="0" bIns="0" rtlCol="0" anchor="t">
            <a:spAutoFit/>
          </a:bodyPr>
          <a:lstStyle/>
          <a:p>
            <a:pPr marL="0" marR="0" lvl="0" indent="0" algn="l" defTabSz="914400" rtl="0" eaLnBrk="1" fontAlgn="auto" latinLnBrk="0" hangingPunct="1">
              <a:lnSpc>
                <a:spcPts val="6504"/>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B3862"/>
                </a:solidFill>
                <a:effectLst/>
                <a:uLnTx/>
                <a:uFillTx/>
                <a:latin typeface="Libre Franklin" pitchFamily="2" charset="0"/>
              </a:rPr>
              <a:t>18%</a:t>
            </a:r>
          </a:p>
        </p:txBody>
      </p:sp>
      <p:sp>
        <p:nvSpPr>
          <p:cNvPr id="52" name="TextBox 17">
            <a:extLst>
              <a:ext uri="{FF2B5EF4-FFF2-40B4-BE49-F238E27FC236}">
                <a16:creationId xmlns:a16="http://schemas.microsoft.com/office/drawing/2014/main" id="{89FED6C7-47B4-224E-BFE2-3C813B392400}"/>
              </a:ext>
            </a:extLst>
          </p:cNvPr>
          <p:cNvSpPr txBox="1"/>
          <p:nvPr/>
        </p:nvSpPr>
        <p:spPr>
          <a:xfrm>
            <a:off x="8369436" y="9513678"/>
            <a:ext cx="3517764" cy="287066"/>
          </a:xfrm>
          <a:prstGeom prst="rect">
            <a:avLst/>
          </a:prstGeom>
        </p:spPr>
        <p:txBody>
          <a:bodyPr lIns="0" tIns="0" rIns="0" bIns="0" rtlCol="0" anchor="t">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sz="1600" b="1" dirty="0">
                <a:solidFill>
                  <a:srgbClr val="0B3862"/>
                </a:solidFill>
                <a:latin typeface="Libre Franklin" pitchFamily="2" charset="0"/>
              </a:rPr>
              <a:t>2027</a:t>
            </a:r>
            <a:endParaRPr kumimoji="0" lang="en-US" sz="1600" b="1" i="0" u="none" strike="noStrike" kern="1200" cap="none" spc="0" normalizeH="0" baseline="0" noProof="0" dirty="0">
              <a:ln>
                <a:noFill/>
              </a:ln>
              <a:solidFill>
                <a:srgbClr val="0B3862"/>
              </a:solidFill>
              <a:effectLst/>
              <a:uLnTx/>
              <a:uFillTx/>
              <a:latin typeface="Libre Franklin" pitchFamily="2" charset="0"/>
            </a:endParaRPr>
          </a:p>
        </p:txBody>
      </p:sp>
      <p:sp>
        <p:nvSpPr>
          <p:cNvPr id="53" name="TextBox 15">
            <a:extLst>
              <a:ext uri="{FF2B5EF4-FFF2-40B4-BE49-F238E27FC236}">
                <a16:creationId xmlns:a16="http://schemas.microsoft.com/office/drawing/2014/main" id="{99A2DB10-458B-9182-9534-DABCE6F83119}"/>
              </a:ext>
            </a:extLst>
          </p:cNvPr>
          <p:cNvSpPr txBox="1"/>
          <p:nvPr/>
        </p:nvSpPr>
        <p:spPr>
          <a:xfrm>
            <a:off x="7234680" y="6896100"/>
            <a:ext cx="6862320" cy="369268"/>
          </a:xfrm>
          <a:prstGeom prst="rect">
            <a:avLst/>
          </a:prstGeom>
        </p:spPr>
        <p:txBody>
          <a:bodyPr lIns="0" tIns="0" rIns="0" bIns="0" rtlCol="0" anchor="t">
            <a:spAutoFit/>
          </a:bodyPr>
          <a:lstStyle/>
          <a:p>
            <a:pPr marL="0" marR="0" lvl="0" indent="0" algn="l" defTabSz="914400" rtl="0" eaLnBrk="1" fontAlgn="auto" latinLnBrk="0" hangingPunct="1">
              <a:lnSpc>
                <a:spcPts val="2799"/>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Libre Franklin" pitchFamily="2" charset="0"/>
                <a:ea typeface="+mn-ea"/>
                <a:cs typeface="+mn-cs"/>
              </a:rPr>
              <a:t>Markets</a:t>
            </a:r>
          </a:p>
        </p:txBody>
      </p:sp>
      <p:sp>
        <p:nvSpPr>
          <p:cNvPr id="55" name="TextBox 16">
            <a:extLst>
              <a:ext uri="{FF2B5EF4-FFF2-40B4-BE49-F238E27FC236}">
                <a16:creationId xmlns:a16="http://schemas.microsoft.com/office/drawing/2014/main" id="{748FD400-0A84-098F-3FEE-B30BB56EB5A7}"/>
              </a:ext>
            </a:extLst>
          </p:cNvPr>
          <p:cNvSpPr txBox="1"/>
          <p:nvPr/>
        </p:nvSpPr>
        <p:spPr>
          <a:xfrm>
            <a:off x="11453133" y="3126614"/>
            <a:ext cx="6301467" cy="369268"/>
          </a:xfrm>
          <a:prstGeom prst="rect">
            <a:avLst/>
          </a:prstGeom>
        </p:spPr>
        <p:txBody>
          <a:bodyPr wrap="square" lIns="0" tIns="0" rIns="0" bIns="0" rtlCol="0" anchor="t">
            <a:spAutoFit/>
          </a:bodyPr>
          <a:lstStyle/>
          <a:p>
            <a:pPr marL="0" marR="0" lvl="0" indent="0" algn="l" defTabSz="914400" rtl="0" eaLnBrk="1" fontAlgn="auto" latinLnBrk="0" hangingPunct="1">
              <a:lnSpc>
                <a:spcPts val="2813"/>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Libre Franklin" pitchFamily="2" charset="0"/>
                <a:ea typeface="+mn-ea"/>
                <a:cs typeface="+mn-cs"/>
              </a:rPr>
              <a:t>Acquisitions</a:t>
            </a:r>
          </a:p>
        </p:txBody>
      </p:sp>
      <p:sp>
        <p:nvSpPr>
          <p:cNvPr id="56" name="TextBox 55">
            <a:extLst>
              <a:ext uri="{FF2B5EF4-FFF2-40B4-BE49-F238E27FC236}">
                <a16:creationId xmlns:a16="http://schemas.microsoft.com/office/drawing/2014/main" id="{EA8F8963-1F69-F077-829A-2A30380C9313}"/>
              </a:ext>
            </a:extLst>
          </p:cNvPr>
          <p:cNvSpPr txBox="1"/>
          <p:nvPr/>
        </p:nvSpPr>
        <p:spPr>
          <a:xfrm>
            <a:off x="12213179" y="6869890"/>
            <a:ext cx="2732632" cy="331757"/>
          </a:xfrm>
          <a:prstGeom prst="rect">
            <a:avLst/>
          </a:prstGeom>
        </p:spPr>
        <p:txBody>
          <a:bodyPr lIns="0" tIns="0" rIns="0" bIns="0" rtlCol="0" anchor="t">
            <a:spAutoFit/>
          </a:bodyPr>
          <a:lstStyle/>
          <a:p>
            <a:pPr>
              <a:lnSpc>
                <a:spcPts val="2799"/>
              </a:lnSpc>
              <a:spcBef>
                <a:spcPct val="0"/>
              </a:spcBef>
              <a:defRPr/>
            </a:pPr>
            <a:r>
              <a:rPr kumimoji="0" lang="en-US" sz="2000" b="1" i="0" u="none" strike="noStrike" kern="1200" cap="none" spc="0" normalizeH="0" baseline="0" noProof="0" dirty="0">
                <a:ln>
                  <a:noFill/>
                </a:ln>
                <a:solidFill>
                  <a:srgbClr val="0B3862"/>
                </a:solidFill>
                <a:effectLst/>
                <a:uLnTx/>
                <a:uFillTx/>
                <a:latin typeface="Libre Franklin" pitchFamily="2" charset="0"/>
                <a:ea typeface="+mn-ea"/>
                <a:cs typeface="+mn-cs"/>
              </a:rPr>
              <a:t>Construction</a:t>
            </a:r>
          </a:p>
        </p:txBody>
      </p:sp>
      <p:sp>
        <p:nvSpPr>
          <p:cNvPr id="57" name="TextBox 13">
            <a:extLst>
              <a:ext uri="{FF2B5EF4-FFF2-40B4-BE49-F238E27FC236}">
                <a16:creationId xmlns:a16="http://schemas.microsoft.com/office/drawing/2014/main" id="{C3905D4D-9722-CB64-02B5-7CB9D8AF0DCE}"/>
              </a:ext>
            </a:extLst>
          </p:cNvPr>
          <p:cNvSpPr txBox="1"/>
          <p:nvPr/>
        </p:nvSpPr>
        <p:spPr>
          <a:xfrm>
            <a:off x="9379277" y="6912978"/>
            <a:ext cx="2485069" cy="854529"/>
          </a:xfrm>
          <a:prstGeom prst="rect">
            <a:avLst/>
          </a:prstGeom>
        </p:spPr>
        <p:txBody>
          <a:bodyPr wrap="square" lIns="0" tIns="0" rIns="0" bIns="0" rtlCol="0" anchor="t">
            <a:spAutoFit/>
          </a:bodyPr>
          <a:lstStyle/>
          <a:p>
            <a:pPr marL="0" marR="0" lvl="0" indent="0" algn="l" defTabSz="914400" rtl="0" eaLnBrk="1" fontAlgn="auto" latinLnBrk="0" hangingPunct="1">
              <a:lnSpc>
                <a:spcPts val="8255"/>
              </a:lnSpc>
              <a:spcBef>
                <a:spcPts val="0"/>
              </a:spcBef>
              <a:spcAft>
                <a:spcPts val="0"/>
              </a:spcAft>
              <a:buClrTx/>
              <a:buSzTx/>
              <a:buFontTx/>
              <a:buNone/>
              <a:tabLst/>
              <a:defRPr/>
            </a:pPr>
            <a:r>
              <a:rPr kumimoji="0" lang="en-US" b="1" i="0" u="none" strike="noStrike" kern="1200" cap="none" spc="0" normalizeH="0" baseline="0" noProof="0" dirty="0">
                <a:ln>
                  <a:noFill/>
                </a:ln>
                <a:solidFill>
                  <a:srgbClr val="0B3862"/>
                </a:solidFill>
                <a:effectLst/>
                <a:uLnTx/>
                <a:uFillTx/>
                <a:latin typeface="Libre Franklin" pitchFamily="2" charset="0"/>
              </a:rPr>
              <a:t>CAGR:</a:t>
            </a:r>
          </a:p>
        </p:txBody>
      </p:sp>
      <p:sp>
        <p:nvSpPr>
          <p:cNvPr id="59" name="TextBox 58">
            <a:extLst>
              <a:ext uri="{FF2B5EF4-FFF2-40B4-BE49-F238E27FC236}">
                <a16:creationId xmlns:a16="http://schemas.microsoft.com/office/drawing/2014/main" id="{7AA1523C-45A9-A4D6-892E-49D1F8CBD580}"/>
              </a:ext>
            </a:extLst>
          </p:cNvPr>
          <p:cNvSpPr txBox="1"/>
          <p:nvPr/>
        </p:nvSpPr>
        <p:spPr>
          <a:xfrm>
            <a:off x="10107386" y="6983473"/>
            <a:ext cx="11029950" cy="854914"/>
          </a:xfrm>
          <a:prstGeom prst="rect">
            <a:avLst/>
          </a:prstGeom>
          <a:noFill/>
        </p:spPr>
        <p:txBody>
          <a:bodyPr wrap="square">
            <a:spAutoFit/>
          </a:bodyPr>
          <a:lstStyle/>
          <a:p>
            <a:pPr marL="0" marR="0" lvl="0" indent="0" algn="l" defTabSz="914400" rtl="0" eaLnBrk="1" fontAlgn="auto" latinLnBrk="0" hangingPunct="1">
              <a:lnSpc>
                <a:spcPts val="6504"/>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B3862"/>
                </a:solidFill>
                <a:effectLst/>
                <a:uLnTx/>
                <a:uFillTx/>
                <a:latin typeface="Libre Franklin" pitchFamily="2" charset="0"/>
              </a:rPr>
              <a:t>4.62%</a:t>
            </a:r>
          </a:p>
        </p:txBody>
      </p:sp>
      <p:sp>
        <p:nvSpPr>
          <p:cNvPr id="61" name="TextBox 60">
            <a:extLst>
              <a:ext uri="{FF2B5EF4-FFF2-40B4-BE49-F238E27FC236}">
                <a16:creationId xmlns:a16="http://schemas.microsoft.com/office/drawing/2014/main" id="{08BDB30E-EBF9-EAC5-0385-E877BD235D5E}"/>
              </a:ext>
            </a:extLst>
          </p:cNvPr>
          <p:cNvSpPr txBox="1"/>
          <p:nvPr/>
        </p:nvSpPr>
        <p:spPr>
          <a:xfrm>
            <a:off x="10107386" y="7688965"/>
            <a:ext cx="12524014" cy="379399"/>
          </a:xfrm>
          <a:prstGeom prst="rect">
            <a:avLst/>
          </a:prstGeom>
          <a:noFill/>
        </p:spPr>
        <p:txBody>
          <a:bodyPr wrap="square">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B3862"/>
                </a:solidFill>
                <a:effectLst/>
                <a:uLnTx/>
                <a:uFillTx/>
                <a:latin typeface="Libre Franklin" pitchFamily="2" charset="0"/>
              </a:rPr>
              <a:t>2022-2029</a:t>
            </a:r>
          </a:p>
        </p:txBody>
      </p:sp>
      <p:sp>
        <p:nvSpPr>
          <p:cNvPr id="62" name="TextBox 13">
            <a:extLst>
              <a:ext uri="{FF2B5EF4-FFF2-40B4-BE49-F238E27FC236}">
                <a16:creationId xmlns:a16="http://schemas.microsoft.com/office/drawing/2014/main" id="{AC00694F-8516-4892-4772-447862FF72A2}"/>
              </a:ext>
            </a:extLst>
          </p:cNvPr>
          <p:cNvSpPr txBox="1"/>
          <p:nvPr/>
        </p:nvSpPr>
        <p:spPr>
          <a:xfrm>
            <a:off x="12221531" y="6896100"/>
            <a:ext cx="2485069" cy="854529"/>
          </a:xfrm>
          <a:prstGeom prst="rect">
            <a:avLst/>
          </a:prstGeom>
        </p:spPr>
        <p:txBody>
          <a:bodyPr wrap="square" lIns="0" tIns="0" rIns="0" bIns="0" rtlCol="0" anchor="t">
            <a:spAutoFit/>
          </a:bodyPr>
          <a:lstStyle/>
          <a:p>
            <a:pPr marL="0" marR="0" lvl="0" indent="0" algn="l" defTabSz="914400" rtl="0" eaLnBrk="1" fontAlgn="auto" latinLnBrk="0" hangingPunct="1">
              <a:lnSpc>
                <a:spcPts val="8255"/>
              </a:lnSpc>
              <a:spcBef>
                <a:spcPts val="0"/>
              </a:spcBef>
              <a:spcAft>
                <a:spcPts val="0"/>
              </a:spcAft>
              <a:buClrTx/>
              <a:buSzTx/>
              <a:buFontTx/>
              <a:buNone/>
              <a:tabLst/>
              <a:defRPr/>
            </a:pPr>
            <a:r>
              <a:rPr kumimoji="0" lang="en-US" b="1" i="0" u="none" strike="noStrike" kern="1200" cap="none" spc="0" normalizeH="0" baseline="0" noProof="0" dirty="0">
                <a:ln>
                  <a:noFill/>
                </a:ln>
                <a:solidFill>
                  <a:srgbClr val="0B3862"/>
                </a:solidFill>
                <a:effectLst/>
                <a:uLnTx/>
                <a:uFillTx/>
                <a:latin typeface="Libre Franklin" pitchFamily="2" charset="0"/>
              </a:rPr>
              <a:t>CAGR:</a:t>
            </a:r>
          </a:p>
        </p:txBody>
      </p:sp>
      <p:sp>
        <p:nvSpPr>
          <p:cNvPr id="63" name="TextBox 62">
            <a:extLst>
              <a:ext uri="{FF2B5EF4-FFF2-40B4-BE49-F238E27FC236}">
                <a16:creationId xmlns:a16="http://schemas.microsoft.com/office/drawing/2014/main" id="{5934A5DA-2EDC-C57E-76FD-8DA19A9767BC}"/>
              </a:ext>
            </a:extLst>
          </p:cNvPr>
          <p:cNvSpPr txBox="1"/>
          <p:nvPr/>
        </p:nvSpPr>
        <p:spPr>
          <a:xfrm>
            <a:off x="12926786" y="6972300"/>
            <a:ext cx="11029950" cy="854914"/>
          </a:xfrm>
          <a:prstGeom prst="rect">
            <a:avLst/>
          </a:prstGeom>
          <a:noFill/>
        </p:spPr>
        <p:txBody>
          <a:bodyPr wrap="square">
            <a:spAutoFit/>
          </a:bodyPr>
          <a:lstStyle/>
          <a:p>
            <a:pPr marL="0" marR="0" lvl="0" indent="0" algn="l" defTabSz="914400" rtl="0" eaLnBrk="1" fontAlgn="auto" latinLnBrk="0" hangingPunct="1">
              <a:lnSpc>
                <a:spcPts val="6504"/>
              </a:lnSpc>
              <a:spcBef>
                <a:spcPts val="0"/>
              </a:spcBef>
              <a:spcAft>
                <a:spcPts val="0"/>
              </a:spcAft>
              <a:buClrTx/>
              <a:buSzTx/>
              <a:buFontTx/>
              <a:buNone/>
              <a:tabLst/>
              <a:defRPr/>
            </a:pPr>
            <a:r>
              <a:rPr lang="en-US" sz="3600" b="1" dirty="0">
                <a:solidFill>
                  <a:srgbClr val="0B3862"/>
                </a:solidFill>
                <a:latin typeface="Libre Franklin" pitchFamily="2" charset="0"/>
              </a:rPr>
              <a:t>15.5</a:t>
            </a:r>
            <a:r>
              <a:rPr kumimoji="0" lang="en-US" sz="3600" b="1" i="0" u="none" strike="noStrike" kern="1200" cap="none" spc="0" normalizeH="0" baseline="0" noProof="0" dirty="0">
                <a:ln>
                  <a:noFill/>
                </a:ln>
                <a:solidFill>
                  <a:srgbClr val="0B3862"/>
                </a:solidFill>
                <a:effectLst/>
                <a:uLnTx/>
                <a:uFillTx/>
                <a:latin typeface="Libre Franklin" pitchFamily="2" charset="0"/>
              </a:rPr>
              <a:t>%</a:t>
            </a:r>
          </a:p>
        </p:txBody>
      </p:sp>
      <p:sp>
        <p:nvSpPr>
          <p:cNvPr id="64" name="TextBox 63">
            <a:extLst>
              <a:ext uri="{FF2B5EF4-FFF2-40B4-BE49-F238E27FC236}">
                <a16:creationId xmlns:a16="http://schemas.microsoft.com/office/drawing/2014/main" id="{DFA02C78-A05E-9295-2EA7-A1359E8CFE1B}"/>
              </a:ext>
            </a:extLst>
          </p:cNvPr>
          <p:cNvSpPr txBox="1"/>
          <p:nvPr/>
        </p:nvSpPr>
        <p:spPr>
          <a:xfrm>
            <a:off x="12926786" y="7677792"/>
            <a:ext cx="12524014" cy="379399"/>
          </a:xfrm>
          <a:prstGeom prst="rect">
            <a:avLst/>
          </a:prstGeom>
          <a:noFill/>
        </p:spPr>
        <p:txBody>
          <a:bodyPr wrap="square">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B3862"/>
                </a:solidFill>
                <a:effectLst/>
                <a:uLnTx/>
                <a:uFillTx/>
                <a:latin typeface="Libre Franklin" pitchFamily="2" charset="0"/>
              </a:rPr>
              <a:t>2019-2026</a:t>
            </a:r>
          </a:p>
        </p:txBody>
      </p:sp>
      <p:grpSp>
        <p:nvGrpSpPr>
          <p:cNvPr id="65" name="Group 64">
            <a:extLst>
              <a:ext uri="{FF2B5EF4-FFF2-40B4-BE49-F238E27FC236}">
                <a16:creationId xmlns:a16="http://schemas.microsoft.com/office/drawing/2014/main" id="{A8B9023F-D164-9FE4-C6E7-E13C6F411A95}"/>
              </a:ext>
            </a:extLst>
          </p:cNvPr>
          <p:cNvGrpSpPr/>
          <p:nvPr/>
        </p:nvGrpSpPr>
        <p:grpSpPr>
          <a:xfrm>
            <a:off x="9159722" y="4074425"/>
            <a:ext cx="2264977" cy="2263391"/>
            <a:chOff x="0" y="0"/>
            <a:chExt cx="2056320" cy="2054880"/>
          </a:xfrm>
          <a:solidFill>
            <a:srgbClr val="0B3862"/>
          </a:solidFill>
        </p:grpSpPr>
        <p:sp>
          <p:nvSpPr>
            <p:cNvPr id="66" name="Freeform 14">
              <a:extLst>
                <a:ext uri="{FF2B5EF4-FFF2-40B4-BE49-F238E27FC236}">
                  <a16:creationId xmlns:a16="http://schemas.microsoft.com/office/drawing/2014/main" id="{5414DF2F-BE76-C6C5-8C1D-0B9E54FB219B}"/>
                </a:ext>
              </a:extLst>
            </p:cNvPr>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path>
              </a:pathLst>
            </a:custGeom>
            <a:grpFill/>
          </p:spPr>
          <p:txBody>
            <a:bodyPr/>
            <a:lstStyle/>
            <a:p>
              <a:endParaRPr lang="en-US"/>
            </a:p>
          </p:txBody>
        </p:sp>
      </p:grpSp>
      <p:sp>
        <p:nvSpPr>
          <p:cNvPr id="67" name="TextBox 16">
            <a:extLst>
              <a:ext uri="{FF2B5EF4-FFF2-40B4-BE49-F238E27FC236}">
                <a16:creationId xmlns:a16="http://schemas.microsoft.com/office/drawing/2014/main" id="{8D109FBC-3F53-52D0-A6EF-91045AEFDF51}"/>
              </a:ext>
            </a:extLst>
          </p:cNvPr>
          <p:cNvSpPr txBox="1"/>
          <p:nvPr/>
        </p:nvSpPr>
        <p:spPr>
          <a:xfrm>
            <a:off x="9319533" y="5006730"/>
            <a:ext cx="6301467" cy="369268"/>
          </a:xfrm>
          <a:prstGeom prst="rect">
            <a:avLst/>
          </a:prstGeom>
        </p:spPr>
        <p:txBody>
          <a:bodyPr wrap="square" lIns="0" tIns="0" rIns="0" bIns="0" rtlCol="0" anchor="t">
            <a:spAutoFit/>
          </a:bodyPr>
          <a:lstStyle/>
          <a:p>
            <a:pPr marL="0" marR="0" lvl="0" indent="0" algn="l" defTabSz="914400" rtl="0" eaLnBrk="1" fontAlgn="auto" latinLnBrk="0" hangingPunct="1">
              <a:lnSpc>
                <a:spcPts val="2813"/>
              </a:lnSpc>
              <a:spcBef>
                <a:spcPct val="0"/>
              </a:spcBef>
              <a:spcAft>
                <a:spcPts val="0"/>
              </a:spcAft>
              <a:buClrTx/>
              <a:buSzTx/>
              <a:buFontTx/>
              <a:buNone/>
              <a:tabLst/>
              <a:defRPr/>
            </a:pPr>
            <a:r>
              <a:rPr lang="en-US" sz="2400" b="1" dirty="0">
                <a:solidFill>
                  <a:schemeClr val="bg1"/>
                </a:solidFill>
                <a:latin typeface="Libre Franklin" pitchFamily="2" charset="0"/>
              </a:rPr>
              <a:t>Partnerships</a:t>
            </a:r>
            <a:endParaRPr kumimoji="0" lang="en-US" sz="2400" b="1" i="0" u="none" strike="noStrike" kern="1200" cap="none" spc="0" normalizeH="0" baseline="0" noProof="0" dirty="0">
              <a:ln>
                <a:noFill/>
              </a:ln>
              <a:solidFill>
                <a:schemeClr val="bg1"/>
              </a:solidFill>
              <a:effectLst/>
              <a:uLnTx/>
              <a:uFillTx/>
              <a:latin typeface="Libre Franklin" pitchFamily="2" charset="0"/>
              <a:ea typeface="+mn-ea"/>
              <a:cs typeface="+mn-cs"/>
            </a:endParaRPr>
          </a:p>
        </p:txBody>
      </p:sp>
    </p:spTree>
    <p:extLst>
      <p:ext uri="{BB962C8B-B14F-4D97-AF65-F5344CB8AC3E}">
        <p14:creationId xmlns:p14="http://schemas.microsoft.com/office/powerpoint/2010/main" val="794276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940f687-6e3a-46ac-8b60-59f8c62ea435">
      <Terms xmlns="http://schemas.microsoft.com/office/infopath/2007/PartnerControls"/>
    </lcf76f155ced4ddcb4097134ff3c332f>
    <TaxCatchAll xmlns="469392b2-33fd-482e-ad73-012cf2cbde1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F67FAE4CBAAE4FAF128A921502E89D" ma:contentTypeVersion="16" ma:contentTypeDescription="Create a new document." ma:contentTypeScope="" ma:versionID="8a8ae4a60be916d07e3cf077a9a64d74">
  <xsd:schema xmlns:xsd="http://www.w3.org/2001/XMLSchema" xmlns:xs="http://www.w3.org/2001/XMLSchema" xmlns:p="http://schemas.microsoft.com/office/2006/metadata/properties" xmlns:ns2="7940f687-6e3a-46ac-8b60-59f8c62ea435" xmlns:ns3="469392b2-33fd-482e-ad73-012cf2cbde12" targetNamespace="http://schemas.microsoft.com/office/2006/metadata/properties" ma:root="true" ma:fieldsID="8a9e7d2a36290a3d444099daeac82de5" ns2:_="" ns3:_="">
    <xsd:import namespace="7940f687-6e3a-46ac-8b60-59f8c62ea435"/>
    <xsd:import namespace="469392b2-33fd-482e-ad73-012cf2cbde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0f687-6e3a-46ac-8b60-59f8c62ea4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4d07ca9-e116-43c0-99b0-baa082623d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9392b2-33fd-482e-ad73-012cf2cbde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bf55593-30df-49f7-8880-e91bafd2dc71}" ma:internalName="TaxCatchAll" ma:showField="CatchAllData" ma:web="469392b2-33fd-482e-ad73-012cf2cbde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4D487-C71D-4C91-8379-F0A0BA6832B6}">
  <ds:schemaRefs>
    <ds:schemaRef ds:uri="http://purl.org/dc/dcmitype/"/>
    <ds:schemaRef ds:uri="http://schemas.openxmlformats.org/package/2006/metadata/core-properties"/>
    <ds:schemaRef ds:uri="http://purl.org/dc/terms/"/>
    <ds:schemaRef ds:uri="469392b2-33fd-482e-ad73-012cf2cbde12"/>
    <ds:schemaRef ds:uri="http://schemas.microsoft.com/office/2006/documentManagement/types"/>
    <ds:schemaRef ds:uri="7940f687-6e3a-46ac-8b60-59f8c62ea435"/>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9C3CBB95-1634-455A-A8B9-7ED849E5D75B}">
  <ds:schemaRefs>
    <ds:schemaRef ds:uri="http://schemas.microsoft.com/sharepoint/v3/contenttype/forms"/>
  </ds:schemaRefs>
</ds:datastoreItem>
</file>

<file path=customXml/itemProps3.xml><?xml version="1.0" encoding="utf-8"?>
<ds:datastoreItem xmlns:ds="http://schemas.openxmlformats.org/officeDocument/2006/customXml" ds:itemID="{ED46CC0C-BF2E-4B85-AC2C-47997D62ED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40f687-6e3a-46ac-8b60-59f8c62ea435"/>
    <ds:schemaRef ds:uri="469392b2-33fd-482e-ad73-012cf2cbde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75375</TotalTime>
  <Words>789</Words>
  <Application>Microsoft Office PowerPoint</Application>
  <PresentationFormat>Custom</PresentationFormat>
  <Paragraphs>163</Paragraphs>
  <Slides>11</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Libre Franklin</vt:lpstr>
      <vt:lpstr>Libre Franklin Light</vt:lpstr>
      <vt:lpstr>Arial</vt:lpstr>
      <vt:lpstr>Open Sauce</vt:lpstr>
      <vt:lpstr>Calibri</vt:lpstr>
      <vt:lpstr>Libre Franklin Medium</vt:lpstr>
      <vt:lpstr>Office Theme</vt:lpstr>
      <vt:lpstr>PowerPoint Presentation</vt:lpstr>
      <vt:lpstr>PowerPoint Presentation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AGM</dc:title>
  <dc:creator>Diana Popovici</dc:creator>
  <cp:lastModifiedBy>Diana Martin</cp:lastModifiedBy>
  <cp:revision>187</cp:revision>
  <dcterms:created xsi:type="dcterms:W3CDTF">2006-08-16T00:00:00Z</dcterms:created>
  <dcterms:modified xsi:type="dcterms:W3CDTF">2023-09-21T14:32:58Z</dcterms:modified>
  <dc:identifier>DAElT4LtKBE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0x010100D7F67FAE4CBAAE4FAF128A921502E89D</vt:lpwstr>
  </property>
  <property fmtid="{D5CDD505-2E9C-101B-9397-08002B2CF9AE}" pid="3" name="MediaServiceImageTags">
    <vt:lpwstr/>
  </property>
</Properties>
</file>